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6"/>
    <p:restoredTop sz="95477"/>
  </p:normalViewPr>
  <p:slideViewPr>
    <p:cSldViewPr snapToGrid="0" snapToObjects="1">
      <p:cViewPr varScale="1">
        <p:scale>
          <a:sx n="98" d="100"/>
          <a:sy n="98" d="100"/>
        </p:scale>
        <p:origin x="20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AE25DA-0170-A747-AA4D-B80ECEDB74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E65DF1D-C32B-8E43-8060-0C5C07AF18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540775-694D-AA41-8BCD-00AFD4656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D20DD-C243-6044-9E58-E380C9696B58}" type="datetimeFigureOut">
              <a:rPr lang="fr-FR" smtClean="0"/>
              <a:t>01/09/2024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2B3AD2-76C6-F146-882C-6E31143B5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92E667-7AA6-164F-BB55-EF28B328D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EF903-1DEA-EE42-A483-F2404D2211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115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E113E4-F502-0547-A85B-496E0EF82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FC7393A-92AA-6649-816E-17BCB6C847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3AF747-3DAB-354F-8213-72C8ED654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D20DD-C243-6044-9E58-E380C9696B58}" type="datetimeFigureOut">
              <a:rPr lang="fr-FR" smtClean="0"/>
              <a:t>01/09/2024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7637E35-E6D9-F242-8FBD-BB2991D87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CBFE18-25B3-984A-914F-663810D56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EF903-1DEA-EE42-A483-F2404D2211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760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A27ECD5-F774-E94D-918D-0C0C99DF81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B3224F7-5123-0C43-AD48-6FC606A39B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D5B57A-D067-C54A-A399-D923A6D44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D20DD-C243-6044-9E58-E380C9696B58}" type="datetimeFigureOut">
              <a:rPr lang="fr-FR" smtClean="0"/>
              <a:t>01/09/2024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04BE48D-4032-8249-86B6-0A14DE3A6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ACE883-6A03-9540-B530-2A9FC1CDB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EF903-1DEA-EE42-A483-F2404D2211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756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78E44B-BB40-6E4D-A812-36DB4BDAE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CC1F9A-0BB9-BA4F-B135-30DEA7A93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585B0C-D1F6-364E-8947-3774BB08C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D20DD-C243-6044-9E58-E380C9696B58}" type="datetimeFigureOut">
              <a:rPr lang="fr-FR" smtClean="0"/>
              <a:t>01/09/2024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18B1BC-F251-CE44-B78B-466263292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060550D-6B66-EE46-A132-6747EF10D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EF903-1DEA-EE42-A483-F2404D2211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937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52E6CF-D0F9-D94C-887B-CD9F517F0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36A89DB-0362-294C-AF8A-3FB58E64E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BA9817-FD34-854C-9524-91BCC8A91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D20DD-C243-6044-9E58-E380C9696B58}" type="datetimeFigureOut">
              <a:rPr lang="fr-FR" smtClean="0"/>
              <a:t>01/09/2024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E82E64-A3B1-914B-AAE0-4623E104B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1A601D-1972-6B4D-AE5F-E7CD4D979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EF903-1DEA-EE42-A483-F2404D2211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4670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37DDBA-DC7B-3544-A925-FF7FDD9C4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9B026B6-1296-384A-960B-54C5BB0A37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AAB1136-9F43-C642-A9AD-37FDE0CB9A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75450B8-B01A-254B-89A1-7E95874F7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D20DD-C243-6044-9E58-E380C9696B58}" type="datetimeFigureOut">
              <a:rPr lang="fr-FR" smtClean="0"/>
              <a:t>01/09/2024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C4431ED-F66A-0844-A703-E400BAD0A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BEA321-B415-E941-B744-60FC5D9CE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EF903-1DEA-EE42-A483-F2404D2211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680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4F90CA-A8B9-F447-8E04-F03D38D70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32DFB8-CBF1-E94F-8E82-6CEF3350C8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1E0F65E-2DB7-C74A-BEC1-FF651E759D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1510517-0357-014C-800C-709D5BC518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2362355-F8E7-4046-8A7D-0010F0B6DB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30DD677-1DE2-D948-8ACB-7784CEAEE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D20DD-C243-6044-9E58-E380C9696B58}" type="datetimeFigureOut">
              <a:rPr lang="fr-FR" smtClean="0"/>
              <a:t>01/09/2024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28FE352-D991-EB45-BECB-A9392FFC5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A698B0F-13C7-5541-BADD-B817D2AB0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EF903-1DEA-EE42-A483-F2404D2211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8282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F04892-BA4A-FC49-91B1-34B66C5BB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2237872-94A0-CF4B-8C80-A7B8A18F4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D20DD-C243-6044-9E58-E380C9696B58}" type="datetimeFigureOut">
              <a:rPr lang="fr-FR" smtClean="0"/>
              <a:t>01/09/2024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263CEE-01F5-484D-BD61-B1B1DEACB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1E41F7D-683F-8F4E-9205-FC7C929F1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EF903-1DEA-EE42-A483-F2404D2211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0440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FD529C6-464B-0041-9D44-0D238FE29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D20DD-C243-6044-9E58-E380C9696B58}" type="datetimeFigureOut">
              <a:rPr lang="fr-FR" smtClean="0"/>
              <a:t>01/09/2024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26D7816-2825-E448-95B9-04ADF43B6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1B8A10A-4C40-3D4F-9645-E4880C372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EF903-1DEA-EE42-A483-F2404D2211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0171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71F0A6-FAAF-4740-95A1-13F3C669B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EDCDC5-E5F5-F744-93E2-2483CDC97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E7BAF9-0E76-2A44-846A-ABBD2145D1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90D438A-3044-B648-9592-83FBE6B02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D20DD-C243-6044-9E58-E380C9696B58}" type="datetimeFigureOut">
              <a:rPr lang="fr-FR" smtClean="0"/>
              <a:t>01/09/2024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D472430-F0CD-BD4C-9A7C-C784DD2B0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C8A9FC9-EA15-7140-98E9-E3A5AC84B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EF903-1DEA-EE42-A483-F2404D2211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3378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F17E5C-65A4-B34D-8270-9A414A250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C29321B-93A9-4742-B260-1F9064A1A7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B1CBD4-3BA9-3244-8022-FC889BAC42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12E656-B4DB-CC47-8231-78949097A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D20DD-C243-6044-9E58-E380C9696B58}" type="datetimeFigureOut">
              <a:rPr lang="fr-FR" smtClean="0"/>
              <a:t>01/09/2024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1D5BFF3-114B-944C-9265-9BF97FC2B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3315769-91C5-254A-A47C-16A1A5647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EF903-1DEA-EE42-A483-F2404D2211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1990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5161989-D57B-7045-872C-E4A31D0E0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4A728DF-7630-1B49-B35B-FA4B27D7E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0F343F-A497-4144-B7EC-88BF7E3DEC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D20DD-C243-6044-9E58-E380C9696B58}" type="datetimeFigureOut">
              <a:rPr lang="fr-FR" smtClean="0"/>
              <a:t>01/09/2024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0F6CB5-AB28-0347-A657-C8F2B1F8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048F37-9379-3A4C-8F1E-72D18505F1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EF903-1DEA-EE42-A483-F2404D2211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4633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T°BFI History-Geography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Course Summary</a:t>
            </a:r>
          </a:p>
        </p:txBody>
      </p:sp>
    </p:spTree>
    <p:extLst>
      <p:ext uri="{BB962C8B-B14F-4D97-AF65-F5344CB8AC3E}">
        <p14:creationId xmlns:p14="http://schemas.microsoft.com/office/powerpoint/2010/main" val="33044576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693D80-F83D-F14D-8BE8-C7A05852B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>
                <a:solidFill>
                  <a:srgbClr val="FF0000"/>
                </a:solidFill>
              </a:rPr>
              <a:t>Speaking</a:t>
            </a:r>
            <a:r>
              <a:rPr lang="fr-FR" b="1" dirty="0">
                <a:solidFill>
                  <a:srgbClr val="FF0000"/>
                </a:solidFill>
              </a:rPr>
              <a:t> and </a:t>
            </a:r>
            <a:r>
              <a:rPr lang="fr-FR" b="1" dirty="0" err="1">
                <a:solidFill>
                  <a:srgbClr val="FF0000"/>
                </a:solidFill>
              </a:rPr>
              <a:t>Listening</a:t>
            </a:r>
            <a:r>
              <a:rPr lang="fr-FR" b="1" dirty="0">
                <a:solidFill>
                  <a:srgbClr val="FF0000"/>
                </a:solidFill>
              </a:rPr>
              <a:t> exam </a:t>
            </a:r>
            <a:r>
              <a:rPr lang="fr-FR" b="1" dirty="0" err="1">
                <a:solidFill>
                  <a:srgbClr val="FF0000"/>
                </a:solidFill>
              </a:rPr>
              <a:t>methodology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85FDEE-3D0F-C04C-B255-449CF0199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The oral exam </a:t>
            </a:r>
            <a:r>
              <a:rPr lang="fr-FR" dirty="0" err="1"/>
              <a:t>is</a:t>
            </a:r>
            <a:r>
              <a:rPr lang="fr-FR" dirty="0"/>
              <a:t> a </a:t>
            </a:r>
            <a:r>
              <a:rPr lang="fr-FR" b="1" dirty="0" err="1">
                <a:solidFill>
                  <a:srgbClr val="FF0000"/>
                </a:solidFill>
              </a:rPr>
              <a:t>speaking</a:t>
            </a:r>
            <a:r>
              <a:rPr lang="fr-FR" b="1" dirty="0">
                <a:solidFill>
                  <a:srgbClr val="FF0000"/>
                </a:solidFill>
              </a:rPr>
              <a:t> and </a:t>
            </a:r>
            <a:r>
              <a:rPr lang="fr-FR" b="1" dirty="0" err="1">
                <a:solidFill>
                  <a:srgbClr val="FF0000"/>
                </a:solidFill>
              </a:rPr>
              <a:t>listening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dirty="0"/>
              <a:t>test, </a:t>
            </a:r>
            <a:r>
              <a:rPr lang="fr-FR" dirty="0" err="1"/>
              <a:t>emphasizing</a:t>
            </a:r>
            <a:r>
              <a:rPr lang="fr-FR" dirty="0"/>
              <a:t> active </a:t>
            </a:r>
            <a:r>
              <a:rPr lang="fr-FR" dirty="0" err="1"/>
              <a:t>listening</a:t>
            </a:r>
            <a:r>
              <a:rPr lang="fr-FR" dirty="0"/>
              <a:t> and exchange </a:t>
            </a:r>
            <a:r>
              <a:rPr lang="fr-FR" dirty="0" err="1"/>
              <a:t>rather</a:t>
            </a:r>
            <a:r>
              <a:rPr lang="fr-FR" dirty="0"/>
              <a:t> </a:t>
            </a:r>
            <a:r>
              <a:rPr lang="fr-FR" dirty="0" err="1"/>
              <a:t>than</a:t>
            </a:r>
            <a:r>
              <a:rPr lang="fr-FR" dirty="0"/>
              <a:t> interrogation.</a:t>
            </a:r>
          </a:p>
          <a:p>
            <a:r>
              <a:rPr lang="fr-FR" dirty="0"/>
              <a:t>The exam </a:t>
            </a:r>
            <a:r>
              <a:rPr lang="fr-FR" dirty="0" err="1"/>
              <a:t>consists</a:t>
            </a:r>
            <a:r>
              <a:rPr lang="fr-FR" dirty="0"/>
              <a:t> of </a:t>
            </a:r>
            <a:r>
              <a:rPr lang="fr-FR" dirty="0" err="1"/>
              <a:t>two</a:t>
            </a:r>
            <a:r>
              <a:rPr lang="fr-FR" dirty="0"/>
              <a:t> sections: one on </a:t>
            </a:r>
            <a:r>
              <a:rPr lang="fr-FR" dirty="0" err="1"/>
              <a:t>History</a:t>
            </a:r>
            <a:r>
              <a:rPr lang="fr-FR" dirty="0"/>
              <a:t> and the </a:t>
            </a:r>
            <a:r>
              <a:rPr lang="fr-FR" dirty="0" err="1"/>
              <a:t>other</a:t>
            </a:r>
            <a:r>
              <a:rPr lang="fr-FR" dirty="0"/>
              <a:t> on </a:t>
            </a:r>
            <a:r>
              <a:rPr lang="fr-FR" dirty="0" err="1"/>
              <a:t>Geography</a:t>
            </a:r>
            <a:r>
              <a:rPr lang="fr-FR" dirty="0"/>
              <a:t>.</a:t>
            </a:r>
          </a:p>
          <a:p>
            <a:r>
              <a:rPr lang="fr-FR" dirty="0"/>
              <a:t>Candidates </a:t>
            </a:r>
            <a:r>
              <a:rPr lang="fr-FR" dirty="0" err="1"/>
              <a:t>draw</a:t>
            </a:r>
            <a:r>
              <a:rPr lang="fr-FR" dirty="0"/>
              <a:t> </a:t>
            </a:r>
            <a:r>
              <a:rPr lang="fr-FR" dirty="0" err="1"/>
              <a:t>two</a:t>
            </a:r>
            <a:r>
              <a:rPr lang="fr-FR" dirty="0"/>
              <a:t> questions (</a:t>
            </a:r>
            <a:r>
              <a:rPr lang="fr-FR" dirty="0" err="1"/>
              <a:t>either</a:t>
            </a:r>
            <a:r>
              <a:rPr lang="fr-FR" dirty="0"/>
              <a:t> </a:t>
            </a:r>
            <a:r>
              <a:rPr lang="fr-FR" dirty="0" err="1"/>
              <a:t>both</a:t>
            </a:r>
            <a:r>
              <a:rPr lang="fr-FR" dirty="0"/>
              <a:t> </a:t>
            </a:r>
            <a:r>
              <a:rPr lang="fr-FR" dirty="0" err="1"/>
              <a:t>Geography</a:t>
            </a:r>
            <a:r>
              <a:rPr lang="fr-FR" dirty="0"/>
              <a:t> or </a:t>
            </a:r>
            <a:r>
              <a:rPr lang="fr-FR" dirty="0" err="1"/>
              <a:t>both</a:t>
            </a:r>
            <a:r>
              <a:rPr lang="fr-FR" dirty="0"/>
              <a:t> </a:t>
            </a:r>
            <a:r>
              <a:rPr lang="fr-FR" dirty="0" err="1"/>
              <a:t>History</a:t>
            </a:r>
            <a:r>
              <a:rPr lang="fr-FR" dirty="0"/>
              <a:t>) and have 20 minutes to </a:t>
            </a:r>
            <a:r>
              <a:rPr lang="fr-FR" dirty="0" err="1"/>
              <a:t>prepare</a:t>
            </a:r>
            <a:r>
              <a:rPr lang="fr-FR" dirty="0"/>
              <a:t> a 7-minute </a:t>
            </a:r>
            <a:r>
              <a:rPr lang="fr-FR" dirty="0" err="1"/>
              <a:t>presentation</a:t>
            </a:r>
            <a:r>
              <a:rPr lang="fr-FR" dirty="0"/>
              <a:t>, </a:t>
            </a:r>
            <a:r>
              <a:rPr lang="fr-FR" dirty="0" err="1"/>
              <a:t>followed</a:t>
            </a:r>
            <a:r>
              <a:rPr lang="fr-FR" dirty="0"/>
              <a:t> by 3 minutes of </a:t>
            </a:r>
            <a:r>
              <a:rPr lang="fr-FR" dirty="0" err="1"/>
              <a:t>follow</a:t>
            </a:r>
            <a:r>
              <a:rPr lang="fr-FR" dirty="0"/>
              <a:t>-up questions.</a:t>
            </a:r>
          </a:p>
          <a:p>
            <a:r>
              <a:rPr lang="fr-FR" dirty="0"/>
              <a:t>The final 10 minutes </a:t>
            </a:r>
            <a:r>
              <a:rPr lang="fr-FR" dirty="0" err="1"/>
              <a:t>involve</a:t>
            </a:r>
            <a:r>
              <a:rPr lang="fr-FR" dirty="0"/>
              <a:t> </a:t>
            </a:r>
            <a:r>
              <a:rPr lang="fr-FR" dirty="0" err="1"/>
              <a:t>approximately</a:t>
            </a:r>
            <a:r>
              <a:rPr lang="fr-FR" dirty="0"/>
              <a:t> 10 questions on the </a:t>
            </a:r>
            <a:r>
              <a:rPr lang="fr-FR" dirty="0" err="1"/>
              <a:t>subject</a:t>
            </a:r>
            <a:r>
              <a:rPr lang="fr-FR" dirty="0"/>
              <a:t> not </a:t>
            </a:r>
            <a:r>
              <a:rPr lang="fr-FR" dirty="0" err="1"/>
              <a:t>covered</a:t>
            </a:r>
            <a:r>
              <a:rPr lang="fr-FR" dirty="0"/>
              <a:t> in the </a:t>
            </a:r>
            <a:r>
              <a:rPr lang="fr-FR" dirty="0" err="1"/>
              <a:t>presentation</a:t>
            </a:r>
            <a:r>
              <a:rPr lang="fr-FR" dirty="0"/>
              <a:t>, </a:t>
            </a:r>
            <a:r>
              <a:rPr lang="fr-FR" dirty="0" err="1"/>
              <a:t>requiring</a:t>
            </a:r>
            <a:r>
              <a:rPr lang="fr-FR" dirty="0"/>
              <a:t> </a:t>
            </a:r>
            <a:r>
              <a:rPr lang="fr-FR" dirty="0" err="1"/>
              <a:t>knowledge</a:t>
            </a:r>
            <a:r>
              <a:rPr lang="fr-FR" dirty="0"/>
              <a:t> of the </a:t>
            </a:r>
            <a:r>
              <a:rPr lang="fr-FR" dirty="0" err="1"/>
              <a:t>entire</a:t>
            </a:r>
            <a:r>
              <a:rPr lang="fr-FR" dirty="0"/>
              <a:t> T°BFI HG course.</a:t>
            </a:r>
          </a:p>
          <a:p>
            <a:r>
              <a:rPr lang="fr-FR" dirty="0"/>
              <a:t>The exam </a:t>
            </a:r>
            <a:r>
              <a:rPr lang="fr-FR" dirty="0" err="1"/>
              <a:t>assesses</a:t>
            </a:r>
            <a:r>
              <a:rPr lang="fr-FR" dirty="0"/>
              <a:t> </a:t>
            </a:r>
            <a:r>
              <a:rPr lang="fr-FR" dirty="0" err="1"/>
              <a:t>speaking</a:t>
            </a:r>
            <a:r>
              <a:rPr lang="fr-FR" dirty="0"/>
              <a:t>, </a:t>
            </a:r>
            <a:r>
              <a:rPr lang="fr-FR" dirty="0" err="1"/>
              <a:t>listening</a:t>
            </a:r>
            <a:r>
              <a:rPr lang="fr-FR" dirty="0"/>
              <a:t>, and the </a:t>
            </a:r>
            <a:r>
              <a:rPr lang="fr-FR" b="1" dirty="0" err="1">
                <a:solidFill>
                  <a:srgbClr val="FF0000"/>
                </a:solidFill>
              </a:rPr>
              <a:t>ability</a:t>
            </a:r>
            <a:r>
              <a:rPr lang="fr-FR" b="1" dirty="0">
                <a:solidFill>
                  <a:srgbClr val="FF0000"/>
                </a:solidFill>
              </a:rPr>
              <a:t> to </a:t>
            </a:r>
            <a:r>
              <a:rPr lang="fr-FR" b="1" dirty="0" err="1">
                <a:solidFill>
                  <a:srgbClr val="FF0000"/>
                </a:solidFill>
              </a:rPr>
              <a:t>address</a:t>
            </a:r>
            <a:r>
              <a:rPr lang="fr-FR" b="1" dirty="0">
                <a:solidFill>
                  <a:srgbClr val="FF0000"/>
                </a:solidFill>
              </a:rPr>
              <a:t> the nuances of questions</a:t>
            </a:r>
            <a:r>
              <a:rPr lang="fr-FR" dirty="0"/>
              <a:t>, </a:t>
            </a:r>
            <a:r>
              <a:rPr lang="fr-FR" dirty="0" err="1"/>
              <a:t>with</a:t>
            </a:r>
            <a:r>
              <a:rPr lang="fr-FR" dirty="0"/>
              <a:t> a focus on the question-and-</a:t>
            </a:r>
            <a:r>
              <a:rPr lang="fr-FR" dirty="0" err="1"/>
              <a:t>answer</a:t>
            </a:r>
            <a:r>
              <a:rPr lang="fr-FR" dirty="0"/>
              <a:t> sessions.</a:t>
            </a:r>
          </a:p>
        </p:txBody>
      </p:sp>
    </p:spTree>
    <p:extLst>
      <p:ext uri="{BB962C8B-B14F-4D97-AF65-F5344CB8AC3E}">
        <p14:creationId xmlns:p14="http://schemas.microsoft.com/office/powerpoint/2010/main" val="1912200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History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>
                <a:solidFill>
                  <a:srgbClr val="FF0000"/>
                </a:solidFill>
              </a:rPr>
              <a:t>Theme 1: Challenges to Democracy and World War II (1929-1945)</a:t>
            </a:r>
          </a:p>
          <a:p>
            <a:r>
              <a:rPr dirty="0"/>
              <a:t>Chp1: Causes and impacts of the 1929 Crisis + Great Depression</a:t>
            </a:r>
          </a:p>
          <a:p>
            <a:r>
              <a:rPr dirty="0"/>
              <a:t>Chp2: Totalitarian Regimes (Nazi Germany and Stalin’s USSR)</a:t>
            </a:r>
          </a:p>
          <a:p>
            <a:r>
              <a:rPr dirty="0"/>
              <a:t>Chp3: World War Two (Survey of the war, Violence, French Experience)</a:t>
            </a:r>
          </a:p>
          <a:p>
            <a:endParaRPr dirty="0"/>
          </a:p>
          <a:p>
            <a:r>
              <a:rPr dirty="0">
                <a:solidFill>
                  <a:srgbClr val="FF0000"/>
                </a:solidFill>
              </a:rPr>
              <a:t>Theme 2: The Post War Bi-Polar World and Challenges</a:t>
            </a:r>
          </a:p>
          <a:p>
            <a:r>
              <a:rPr dirty="0"/>
              <a:t>Chp1: End of WW2 and Emergence of the Cold War</a:t>
            </a:r>
          </a:p>
          <a:p>
            <a:r>
              <a:rPr dirty="0"/>
              <a:t>Chp2: A New Geopolitical Order and the Developing World</a:t>
            </a:r>
          </a:p>
        </p:txBody>
      </p:sp>
    </p:spTree>
    <p:extLst>
      <p:ext uri="{BB962C8B-B14F-4D97-AF65-F5344CB8AC3E}">
        <p14:creationId xmlns:p14="http://schemas.microsoft.com/office/powerpoint/2010/main" val="2741221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History </a:t>
            </a:r>
            <a:r>
              <a:rPr lang="fr-FR" dirty="0" err="1"/>
              <a:t>Overview</a:t>
            </a:r>
            <a:r>
              <a:rPr lang="fr-FR" dirty="0"/>
              <a:t> (</a:t>
            </a:r>
            <a:r>
              <a:rPr lang="fr-FR" dirty="0" err="1"/>
              <a:t>continued</a:t>
            </a:r>
            <a:r>
              <a:rPr lang="fr-FR" dirty="0"/>
              <a:t>)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>
                <a:solidFill>
                  <a:srgbClr val="FF0000"/>
                </a:solidFill>
              </a:rPr>
              <a:t>Theme 3: Economic, Political and Social Changes (1950s-91)</a:t>
            </a:r>
          </a:p>
          <a:p>
            <a:r>
              <a:rPr dirty="0"/>
              <a:t>Chp1: International Economic and Political Changes</a:t>
            </a:r>
          </a:p>
          <a:p>
            <a:pPr marL="0" indent="0">
              <a:buNone/>
            </a:pPr>
            <a:r>
              <a:rPr dirty="0"/>
              <a:t>- Oil and Political Islam</a:t>
            </a:r>
            <a:endParaRPr lang="fr-FR" dirty="0"/>
          </a:p>
          <a:p>
            <a:pPr marL="0" indent="0">
              <a:buNone/>
            </a:pPr>
            <a:r>
              <a:rPr dirty="0"/>
              <a:t>- Deng and Reagan</a:t>
            </a:r>
          </a:p>
          <a:p>
            <a:pPr marL="0" indent="0">
              <a:buNone/>
            </a:pPr>
            <a:r>
              <a:rPr dirty="0"/>
              <a:t>- The Rise of the EU and Fall of the USSR</a:t>
            </a:r>
          </a:p>
          <a:p>
            <a:r>
              <a:rPr dirty="0"/>
              <a:t>Chp2: Domestic Challenges within the USA and France</a:t>
            </a:r>
          </a:p>
          <a:p>
            <a:pPr marL="0" indent="0">
              <a:buNone/>
            </a:pPr>
            <a:r>
              <a:rPr dirty="0"/>
              <a:t> - Impact of Vietnam War, Civil Rights Movement, Rise of Conservatism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dirty="0"/>
              <a:t>1968 and Counterculture, Feminism, LGBTQ+ Rights</a:t>
            </a:r>
          </a:p>
        </p:txBody>
      </p:sp>
    </p:spTree>
    <p:extLst>
      <p:ext uri="{BB962C8B-B14F-4D97-AF65-F5344CB8AC3E}">
        <p14:creationId xmlns:p14="http://schemas.microsoft.com/office/powerpoint/2010/main" val="3425765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Geography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rgbClr val="FF0000"/>
                </a:solidFill>
              </a:rPr>
              <a:t>Theme 1: Seas and Oceans at the Core of Globalization</a:t>
            </a:r>
          </a:p>
          <a:p>
            <a:r>
              <a:rPr dirty="0"/>
              <a:t>Importance of Maritime Space in Globalization</a:t>
            </a:r>
          </a:p>
          <a:p>
            <a:r>
              <a:rPr dirty="0"/>
              <a:t>Unequal integration of territories into globalization</a:t>
            </a:r>
          </a:p>
          <a:p>
            <a:r>
              <a:rPr dirty="0"/>
              <a:t>Tensions over maritime control (e.g., South China Sea)</a:t>
            </a:r>
          </a:p>
          <a:p>
            <a:endParaRPr dirty="0"/>
          </a:p>
          <a:p>
            <a:r>
              <a:rPr dirty="0">
                <a:solidFill>
                  <a:srgbClr val="FF0000"/>
                </a:solidFill>
              </a:rPr>
              <a:t>Theme 2: Territorial Dynamics, Cooperation and Tensions</a:t>
            </a:r>
          </a:p>
          <a:p>
            <a:r>
              <a:rPr dirty="0"/>
              <a:t>Unequal integration of territories into globalization</a:t>
            </a:r>
          </a:p>
          <a:p>
            <a:r>
              <a:rPr dirty="0"/>
              <a:t>The place of the USA in Globalization</a:t>
            </a:r>
          </a:p>
        </p:txBody>
      </p:sp>
    </p:spTree>
    <p:extLst>
      <p:ext uri="{BB962C8B-B14F-4D97-AF65-F5344CB8AC3E}">
        <p14:creationId xmlns:p14="http://schemas.microsoft.com/office/powerpoint/2010/main" val="1825335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Geography Key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rgbClr val="FF0000"/>
                </a:solidFill>
              </a:rPr>
              <a:t>Theme 3: Complex Dynamics - The EU and Globalization</a:t>
            </a:r>
          </a:p>
          <a:p>
            <a:r>
              <a:rPr dirty="0"/>
              <a:t>The European Union and Globalization</a:t>
            </a:r>
          </a:p>
          <a:p>
            <a:r>
              <a:rPr dirty="0"/>
              <a:t>Differential dynamics of cross-border territories in the USA and France</a:t>
            </a:r>
          </a:p>
          <a:p>
            <a:r>
              <a:rPr dirty="0"/>
              <a:t>Case studies: France and the USA as Maritime Powers</a:t>
            </a:r>
          </a:p>
        </p:txBody>
      </p:sp>
    </p:spTree>
    <p:extLst>
      <p:ext uri="{BB962C8B-B14F-4D97-AF65-F5344CB8AC3E}">
        <p14:creationId xmlns:p14="http://schemas.microsoft.com/office/powerpoint/2010/main" val="1467566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49FFE4-60D8-5640-B636-2568DFC42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>
                <a:solidFill>
                  <a:srgbClr val="FF0000"/>
                </a:solidFill>
              </a:rPr>
              <a:t>Reminder</a:t>
            </a:r>
            <a:r>
              <a:rPr lang="fr-FR" b="1" dirty="0">
                <a:solidFill>
                  <a:srgbClr val="FF0000"/>
                </a:solidFill>
              </a:rPr>
              <a:t> of BFI </a:t>
            </a:r>
            <a:r>
              <a:rPr lang="fr-FR" b="1" dirty="0" err="1">
                <a:solidFill>
                  <a:srgbClr val="FF0000"/>
                </a:solidFill>
              </a:rPr>
              <a:t>Methodology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D94C98-BA54-5846-BDCC-5C594C71F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French Program Basis:</a:t>
            </a:r>
            <a:r>
              <a:rPr lang="fr-FR" dirty="0"/>
              <a:t> The T°BFI </a:t>
            </a:r>
            <a:r>
              <a:rPr lang="fr-FR" dirty="0" err="1"/>
              <a:t>History-Geography</a:t>
            </a:r>
            <a:r>
              <a:rPr lang="fr-FR" dirty="0"/>
              <a:t> syllabus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based</a:t>
            </a:r>
            <a:r>
              <a:rPr lang="fr-FR" dirty="0"/>
              <a:t> on the French curriculum but </a:t>
            </a:r>
            <a:r>
              <a:rPr lang="fr-FR" dirty="0" err="1"/>
              <a:t>adapted</a:t>
            </a:r>
            <a:r>
              <a:rPr lang="fr-FR" dirty="0"/>
              <a:t> to </a:t>
            </a:r>
            <a:r>
              <a:rPr lang="fr-FR" dirty="0" err="1"/>
              <a:t>include</a:t>
            </a:r>
            <a:r>
              <a:rPr lang="fr-FR" dirty="0"/>
              <a:t> key </a:t>
            </a:r>
            <a:r>
              <a:rPr lang="fr-FR" dirty="0" err="1"/>
              <a:t>methodological</a:t>
            </a:r>
            <a:r>
              <a:rPr lang="fr-FR" dirty="0"/>
              <a:t> </a:t>
            </a:r>
            <a:r>
              <a:rPr lang="fr-FR" dirty="0" err="1"/>
              <a:t>differences</a:t>
            </a:r>
            <a:r>
              <a:rPr lang="fr-FR" dirty="0"/>
              <a:t>.</a:t>
            </a:r>
          </a:p>
          <a:p>
            <a:r>
              <a:rPr lang="fr-FR" b="1" dirty="0"/>
              <a:t>American Influence:</a:t>
            </a:r>
            <a:endParaRPr lang="fr-FR" dirty="0"/>
          </a:p>
          <a:p>
            <a:pPr lvl="1"/>
            <a:r>
              <a:rPr lang="fr-FR" b="1" dirty="0" err="1"/>
              <a:t>Enquiry-Based</a:t>
            </a:r>
            <a:r>
              <a:rPr lang="fr-FR" b="1" dirty="0"/>
              <a:t> </a:t>
            </a:r>
            <a:r>
              <a:rPr lang="fr-FR" b="1" dirty="0" err="1"/>
              <a:t>Approach</a:t>
            </a:r>
            <a:r>
              <a:rPr lang="fr-FR" b="1" dirty="0"/>
              <a:t>:</a:t>
            </a:r>
            <a:r>
              <a:rPr lang="fr-FR" dirty="0"/>
              <a:t> </a:t>
            </a:r>
            <a:r>
              <a:rPr lang="fr-FR" dirty="0" err="1"/>
              <a:t>Emphasis</a:t>
            </a:r>
            <a:r>
              <a:rPr lang="fr-FR" dirty="0"/>
              <a:t> on </a:t>
            </a:r>
            <a:r>
              <a:rPr lang="fr-FR" dirty="0" err="1"/>
              <a:t>producing</a:t>
            </a:r>
            <a:r>
              <a:rPr lang="fr-FR" dirty="0"/>
              <a:t> </a:t>
            </a:r>
            <a:r>
              <a:rPr lang="fr-FR" dirty="0" err="1"/>
              <a:t>analytical</a:t>
            </a:r>
            <a:r>
              <a:rPr lang="fr-FR" dirty="0"/>
              <a:t>, </a:t>
            </a:r>
            <a:r>
              <a:rPr lang="fr-FR" dirty="0" err="1">
                <a:solidFill>
                  <a:srgbClr val="FF0000"/>
                </a:solidFill>
              </a:rPr>
              <a:t>thesis-driven</a:t>
            </a:r>
            <a:r>
              <a:rPr lang="fr-FR" dirty="0"/>
              <a:t> argumentative </a:t>
            </a:r>
            <a:r>
              <a:rPr lang="fr-FR" dirty="0" err="1"/>
              <a:t>responses</a:t>
            </a:r>
            <a:r>
              <a:rPr lang="fr-FR" dirty="0"/>
              <a:t>.</a:t>
            </a:r>
          </a:p>
          <a:p>
            <a:pPr lvl="1"/>
            <a:r>
              <a:rPr lang="fr-FR" b="1" dirty="0"/>
              <a:t>Evaluation Style:</a:t>
            </a:r>
            <a:r>
              <a:rPr lang="fr-FR" dirty="0"/>
              <a:t> </a:t>
            </a:r>
            <a:r>
              <a:rPr lang="fr-FR" dirty="0" err="1"/>
              <a:t>Both</a:t>
            </a:r>
            <a:r>
              <a:rPr lang="fr-FR" dirty="0"/>
              <a:t> </a:t>
            </a:r>
            <a:r>
              <a:rPr lang="fr-FR" dirty="0" err="1"/>
              <a:t>written</a:t>
            </a:r>
            <a:r>
              <a:rPr lang="fr-FR" dirty="0"/>
              <a:t> </a:t>
            </a:r>
            <a:r>
              <a:rPr lang="fr-FR" b="1" i="1" dirty="0"/>
              <a:t>and</a:t>
            </a:r>
            <a:r>
              <a:rPr lang="fr-FR" dirty="0"/>
              <a:t> oral exams focus on </a:t>
            </a:r>
            <a:r>
              <a:rPr lang="fr-FR" dirty="0" err="1"/>
              <a:t>analysis</a:t>
            </a:r>
            <a:r>
              <a:rPr lang="fr-FR" dirty="0"/>
              <a:t> and argumentation.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9909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D3700B-A29A-5147-9334-B6763F051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>
                <a:solidFill>
                  <a:srgbClr val="FF0000"/>
                </a:solidFill>
              </a:rPr>
              <a:t>Written</a:t>
            </a:r>
            <a:r>
              <a:rPr lang="fr-FR" b="1" dirty="0">
                <a:solidFill>
                  <a:srgbClr val="FF0000"/>
                </a:solidFill>
              </a:rPr>
              <a:t> Exam </a:t>
            </a:r>
            <a:r>
              <a:rPr lang="fr-FR" b="1" dirty="0" err="1">
                <a:solidFill>
                  <a:srgbClr val="FF0000"/>
                </a:solidFill>
              </a:rPr>
              <a:t>Essay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Methodology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>
                <a:solidFill>
                  <a:srgbClr val="002060"/>
                </a:solidFill>
              </a:rPr>
              <a:t>(</a:t>
            </a:r>
            <a:r>
              <a:rPr lang="fr-FR" b="1" dirty="0" err="1">
                <a:solidFill>
                  <a:srgbClr val="002060"/>
                </a:solidFill>
              </a:rPr>
              <a:t>typically</a:t>
            </a:r>
            <a:r>
              <a:rPr lang="fr-FR" b="1" dirty="0">
                <a:solidFill>
                  <a:srgbClr val="002060"/>
                </a:solidFill>
              </a:rPr>
              <a:t> 1000 </a:t>
            </a:r>
            <a:r>
              <a:rPr lang="fr-FR" b="1" dirty="0" err="1">
                <a:solidFill>
                  <a:srgbClr val="002060"/>
                </a:solidFill>
              </a:rPr>
              <a:t>words</a:t>
            </a:r>
            <a:r>
              <a:rPr lang="fr-FR" b="1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7FD1D88-6B37-B04F-9570-ED0AA37C8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Introduction:</a:t>
            </a:r>
          </a:p>
          <a:p>
            <a:r>
              <a:rPr lang="fr-FR" b="1" dirty="0" err="1"/>
              <a:t>Contextualization</a:t>
            </a:r>
            <a:r>
              <a:rPr lang="fr-FR" b="1" dirty="0"/>
              <a:t>:</a:t>
            </a:r>
            <a:r>
              <a:rPr lang="fr-FR" dirty="0"/>
              <a:t> </a:t>
            </a:r>
            <a:r>
              <a:rPr lang="fr-FR" dirty="0" err="1"/>
              <a:t>Establish</a:t>
            </a:r>
            <a:r>
              <a:rPr lang="fr-FR" dirty="0"/>
              <a:t> time, place, key </a:t>
            </a:r>
            <a:r>
              <a:rPr lang="fr-FR" dirty="0" err="1"/>
              <a:t>terms</a:t>
            </a:r>
            <a:r>
              <a:rPr lang="fr-FR" dirty="0"/>
              <a:t>, and </a:t>
            </a:r>
            <a:r>
              <a:rPr lang="fr-FR" dirty="0" err="1"/>
              <a:t>actors</a:t>
            </a:r>
            <a:r>
              <a:rPr lang="fr-FR" dirty="0"/>
              <a:t>.</a:t>
            </a:r>
          </a:p>
          <a:p>
            <a:r>
              <a:rPr lang="fr-FR" b="1" dirty="0" err="1"/>
              <a:t>Thesis</a:t>
            </a:r>
            <a:r>
              <a:rPr lang="fr-FR" b="1" dirty="0"/>
              <a:t> </a:t>
            </a:r>
            <a:r>
              <a:rPr lang="fr-FR" b="1" dirty="0" err="1"/>
              <a:t>Statement</a:t>
            </a:r>
            <a:r>
              <a:rPr lang="fr-FR" b="1" dirty="0"/>
              <a:t>:</a:t>
            </a:r>
            <a:r>
              <a:rPr lang="fr-FR" dirty="0"/>
              <a:t> </a:t>
            </a:r>
            <a:r>
              <a:rPr lang="fr-FR" dirty="0" err="1"/>
              <a:t>Conclude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a </a:t>
            </a:r>
            <a:r>
              <a:rPr lang="fr-FR" dirty="0" err="1"/>
              <a:t>clear</a:t>
            </a:r>
            <a:r>
              <a:rPr lang="fr-FR" dirty="0"/>
              <a:t>, </a:t>
            </a:r>
            <a:r>
              <a:rPr lang="fr-FR" dirty="0" err="1"/>
              <a:t>arguable</a:t>
            </a:r>
            <a:r>
              <a:rPr lang="fr-FR" dirty="0"/>
              <a:t> </a:t>
            </a:r>
            <a:r>
              <a:rPr lang="fr-FR" dirty="0" err="1"/>
              <a:t>thesis</a:t>
            </a:r>
            <a:r>
              <a:rPr lang="fr-FR" dirty="0"/>
              <a:t>.</a:t>
            </a:r>
          </a:p>
          <a:p>
            <a:r>
              <a:rPr lang="fr-FR" b="1" dirty="0">
                <a:solidFill>
                  <a:srgbClr val="FF0000"/>
                </a:solidFill>
              </a:rPr>
              <a:t>Body of </a:t>
            </a:r>
            <a:r>
              <a:rPr lang="fr-FR" b="1" dirty="0" err="1">
                <a:solidFill>
                  <a:srgbClr val="FF0000"/>
                </a:solidFill>
              </a:rPr>
              <a:t>Essay</a:t>
            </a:r>
            <a:r>
              <a:rPr lang="fr-FR" b="1" dirty="0">
                <a:solidFill>
                  <a:srgbClr val="FF0000"/>
                </a:solidFill>
              </a:rPr>
              <a:t> / </a:t>
            </a:r>
            <a:r>
              <a:rPr lang="fr-FR" b="1" dirty="0" err="1">
                <a:solidFill>
                  <a:srgbClr val="FF0000"/>
                </a:solidFill>
              </a:rPr>
              <a:t>Development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Paragraphs</a:t>
            </a:r>
            <a:r>
              <a:rPr lang="fr-FR" b="1" dirty="0"/>
              <a:t>:</a:t>
            </a:r>
          </a:p>
          <a:p>
            <a:r>
              <a:rPr lang="fr-FR" b="1" dirty="0" err="1"/>
              <a:t>Paragraph</a:t>
            </a:r>
            <a:r>
              <a:rPr lang="fr-FR" b="1" dirty="0"/>
              <a:t> Structure (TEEC):</a:t>
            </a:r>
            <a:endParaRPr lang="fr-FR" dirty="0"/>
          </a:p>
          <a:p>
            <a:pPr lvl="1"/>
            <a:r>
              <a:rPr lang="fr-FR" b="1" dirty="0"/>
              <a:t>Topic Sentence:</a:t>
            </a:r>
            <a:r>
              <a:rPr lang="fr-FR" dirty="0"/>
              <a:t> </a:t>
            </a:r>
            <a:r>
              <a:rPr lang="fr-FR" dirty="0" err="1"/>
              <a:t>Introduce</a:t>
            </a:r>
            <a:r>
              <a:rPr lang="fr-FR" dirty="0"/>
              <a:t> the </a:t>
            </a:r>
            <a:r>
              <a:rPr lang="fr-FR" dirty="0" err="1"/>
              <a:t>paragraph's</a:t>
            </a:r>
            <a:r>
              <a:rPr lang="fr-FR" dirty="0"/>
              <a:t> main point.</a:t>
            </a:r>
          </a:p>
          <a:p>
            <a:pPr lvl="1"/>
            <a:r>
              <a:rPr lang="fr-FR" b="1" dirty="0" err="1"/>
              <a:t>Explanation</a:t>
            </a:r>
            <a:r>
              <a:rPr lang="fr-FR" b="1" dirty="0"/>
              <a:t>:</a:t>
            </a:r>
            <a:r>
              <a:rPr lang="fr-FR" dirty="0"/>
              <a:t> </a:t>
            </a:r>
            <a:r>
              <a:rPr lang="fr-FR" dirty="0" err="1"/>
              <a:t>Expand</a:t>
            </a:r>
            <a:r>
              <a:rPr lang="fr-FR" dirty="0"/>
              <a:t> on the topic sentence </a:t>
            </a:r>
            <a:r>
              <a:rPr lang="fr-FR" dirty="0" err="1"/>
              <a:t>using</a:t>
            </a:r>
            <a:r>
              <a:rPr lang="fr-FR" dirty="0"/>
              <a:t> key </a:t>
            </a:r>
            <a:r>
              <a:rPr lang="fr-FR" dirty="0" err="1"/>
              <a:t>terms</a:t>
            </a:r>
            <a:r>
              <a:rPr lang="fr-FR" dirty="0"/>
              <a:t> and dates.</a:t>
            </a:r>
          </a:p>
          <a:p>
            <a:pPr lvl="1"/>
            <a:r>
              <a:rPr lang="fr-FR" b="1" dirty="0"/>
              <a:t>Evidence:</a:t>
            </a:r>
            <a:r>
              <a:rPr lang="fr-FR" dirty="0"/>
              <a:t> Support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quotes</a:t>
            </a:r>
            <a:r>
              <a:rPr lang="fr-FR" dirty="0"/>
              <a:t>/</a:t>
            </a:r>
            <a:r>
              <a:rPr lang="fr-FR" dirty="0" err="1"/>
              <a:t>examples</a:t>
            </a:r>
            <a:r>
              <a:rPr lang="fr-FR" dirty="0"/>
              <a:t>; </a:t>
            </a:r>
            <a:r>
              <a:rPr lang="fr-FR" dirty="0" err="1"/>
              <a:t>always</a:t>
            </a:r>
            <a:r>
              <a:rPr lang="fr-FR" dirty="0"/>
              <a:t> </a:t>
            </a:r>
            <a:r>
              <a:rPr lang="fr-FR" dirty="0" err="1"/>
              <a:t>include</a:t>
            </a:r>
            <a:r>
              <a:rPr lang="fr-FR" dirty="0"/>
              <a:t> key </a:t>
            </a:r>
            <a:r>
              <a:rPr lang="fr-FR" dirty="0" err="1"/>
              <a:t>terms</a:t>
            </a:r>
            <a:r>
              <a:rPr lang="fr-FR" dirty="0"/>
              <a:t> and dates.</a:t>
            </a:r>
          </a:p>
          <a:p>
            <a:pPr lvl="1"/>
            <a:r>
              <a:rPr lang="fr-FR" b="1" dirty="0" err="1"/>
              <a:t>Clincher</a:t>
            </a:r>
            <a:r>
              <a:rPr lang="fr-FR" b="1" dirty="0"/>
              <a:t>:</a:t>
            </a:r>
            <a:r>
              <a:rPr lang="fr-FR" dirty="0"/>
              <a:t> </a:t>
            </a:r>
            <a:r>
              <a:rPr lang="fr-FR" dirty="0" err="1"/>
              <a:t>Summarize</a:t>
            </a:r>
            <a:r>
              <a:rPr lang="fr-FR" dirty="0"/>
              <a:t> the </a:t>
            </a:r>
            <a:r>
              <a:rPr lang="fr-FR" dirty="0" err="1"/>
              <a:t>paragraph</a:t>
            </a:r>
            <a:r>
              <a:rPr lang="fr-FR" dirty="0"/>
              <a:t> and transition to the </a:t>
            </a:r>
            <a:r>
              <a:rPr lang="fr-FR" dirty="0" err="1"/>
              <a:t>next</a:t>
            </a:r>
            <a:r>
              <a:rPr lang="fr-FR" dirty="0"/>
              <a:t> </a:t>
            </a:r>
            <a:r>
              <a:rPr lang="fr-FR" dirty="0" err="1"/>
              <a:t>idea</a:t>
            </a:r>
            <a:r>
              <a:rPr lang="fr-FR" dirty="0"/>
              <a:t>.</a:t>
            </a:r>
          </a:p>
          <a:p>
            <a:r>
              <a:rPr lang="fr-FR" b="1" dirty="0">
                <a:solidFill>
                  <a:srgbClr val="FF0000"/>
                </a:solidFill>
              </a:rPr>
              <a:t>Conclusion:</a:t>
            </a:r>
          </a:p>
          <a:p>
            <a:r>
              <a:rPr lang="fr-FR" b="1" dirty="0" err="1"/>
              <a:t>Summary</a:t>
            </a:r>
            <a:r>
              <a:rPr lang="fr-FR" b="1" dirty="0"/>
              <a:t> and </a:t>
            </a:r>
            <a:r>
              <a:rPr lang="fr-FR" b="1" dirty="0" err="1"/>
              <a:t>Restatement</a:t>
            </a:r>
            <a:r>
              <a:rPr lang="fr-FR" b="1" dirty="0"/>
              <a:t>:</a:t>
            </a:r>
            <a:r>
              <a:rPr lang="fr-FR" dirty="0"/>
              <a:t> </a:t>
            </a:r>
            <a:r>
              <a:rPr lang="fr-FR" dirty="0" err="1"/>
              <a:t>Reformulate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main points </a:t>
            </a:r>
            <a:r>
              <a:rPr lang="fr-FR" dirty="0" err="1"/>
              <a:t>without</a:t>
            </a:r>
            <a:r>
              <a:rPr lang="fr-FR" dirty="0"/>
              <a:t> </a:t>
            </a:r>
            <a:r>
              <a:rPr lang="fr-FR" dirty="0" err="1"/>
              <a:t>introducing</a:t>
            </a:r>
            <a:r>
              <a:rPr lang="fr-FR" dirty="0"/>
              <a:t> new information.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4749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EADCB3-37E1-6D4B-9F13-DEFB00399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>
                <a:solidFill>
                  <a:srgbClr val="FF0000"/>
                </a:solidFill>
              </a:rPr>
              <a:t>Written</a:t>
            </a:r>
            <a:r>
              <a:rPr lang="fr-FR" b="1" dirty="0">
                <a:solidFill>
                  <a:srgbClr val="FF0000"/>
                </a:solidFill>
              </a:rPr>
              <a:t> Exam DBQ </a:t>
            </a:r>
            <a:r>
              <a:rPr lang="fr-FR" b="1" dirty="0" err="1">
                <a:solidFill>
                  <a:srgbClr val="FF0000"/>
                </a:solidFill>
              </a:rPr>
              <a:t>Methodology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>
                <a:solidFill>
                  <a:srgbClr val="002060"/>
                </a:solidFill>
              </a:rPr>
              <a:t>(</a:t>
            </a:r>
            <a:r>
              <a:rPr lang="fr-FR" b="1" dirty="0" err="1">
                <a:solidFill>
                  <a:srgbClr val="002060"/>
                </a:solidFill>
              </a:rPr>
              <a:t>typically</a:t>
            </a:r>
            <a:r>
              <a:rPr lang="fr-FR" b="1" dirty="0">
                <a:solidFill>
                  <a:srgbClr val="002060"/>
                </a:solidFill>
              </a:rPr>
              <a:t> 750 </a:t>
            </a:r>
            <a:r>
              <a:rPr lang="fr-FR" b="1" dirty="0" err="1">
                <a:solidFill>
                  <a:srgbClr val="002060"/>
                </a:solidFill>
              </a:rPr>
              <a:t>words</a:t>
            </a:r>
            <a:r>
              <a:rPr lang="fr-FR" b="1" dirty="0">
                <a:solidFill>
                  <a:srgbClr val="002060"/>
                </a:solidFill>
              </a:rPr>
              <a:t>)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2CBAC5-E570-5048-9E50-80184AC4B1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A Data </a:t>
            </a:r>
            <a:r>
              <a:rPr lang="fr-FR" dirty="0" err="1"/>
              <a:t>Based</a:t>
            </a:r>
            <a:r>
              <a:rPr lang="fr-FR" dirty="0"/>
              <a:t> Question </a:t>
            </a:r>
            <a:r>
              <a:rPr lang="fr-FR" dirty="0" err="1"/>
              <a:t>requires</a:t>
            </a:r>
            <a:r>
              <a:rPr lang="fr-FR" dirty="0"/>
              <a:t> an </a:t>
            </a:r>
            <a:r>
              <a:rPr lang="fr-FR" b="1" dirty="0" err="1">
                <a:solidFill>
                  <a:srgbClr val="FF0000"/>
                </a:solidFill>
              </a:rPr>
              <a:t>essay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response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that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answers</a:t>
            </a:r>
            <a:r>
              <a:rPr lang="fr-FR" b="1" dirty="0">
                <a:solidFill>
                  <a:srgbClr val="FF0000"/>
                </a:solidFill>
              </a:rPr>
              <a:t> a question </a:t>
            </a:r>
            <a:r>
              <a:rPr lang="fr-FR" b="1" dirty="0" err="1">
                <a:solidFill>
                  <a:srgbClr val="FF0000"/>
                </a:solidFill>
              </a:rPr>
              <a:t>using</a:t>
            </a:r>
            <a:r>
              <a:rPr lang="fr-FR" b="1" dirty="0">
                <a:solidFill>
                  <a:srgbClr val="FF0000"/>
                </a:solidFill>
              </a:rPr>
              <a:t> documents as </a:t>
            </a:r>
            <a:r>
              <a:rPr lang="fr-FR" b="1" dirty="0" err="1">
                <a:solidFill>
                  <a:srgbClr val="FF0000"/>
                </a:solidFill>
              </a:rPr>
              <a:t>evidence</a:t>
            </a:r>
            <a:r>
              <a:rPr lang="fr-FR" dirty="0"/>
              <a:t>, </a:t>
            </a:r>
            <a:r>
              <a:rPr lang="fr-FR" dirty="0" err="1"/>
              <a:t>rather</a:t>
            </a:r>
            <a:r>
              <a:rPr lang="fr-FR" dirty="0"/>
              <a:t> </a:t>
            </a:r>
            <a:r>
              <a:rPr lang="fr-FR" dirty="0" err="1"/>
              <a:t>than</a:t>
            </a:r>
            <a:r>
              <a:rPr lang="fr-FR" dirty="0"/>
              <a:t> a simple </a:t>
            </a:r>
            <a:r>
              <a:rPr lang="fr-FR" dirty="0" err="1"/>
              <a:t>commentary</a:t>
            </a:r>
            <a:r>
              <a:rPr lang="fr-FR" dirty="0"/>
              <a:t>.</a:t>
            </a:r>
          </a:p>
          <a:p>
            <a:r>
              <a:rPr lang="fr-FR" dirty="0"/>
              <a:t>The </a:t>
            </a:r>
            <a:r>
              <a:rPr lang="fr-FR" dirty="0" err="1"/>
              <a:t>essay</a:t>
            </a:r>
            <a:r>
              <a:rPr lang="fr-FR" dirty="0"/>
              <a:t> </a:t>
            </a:r>
            <a:r>
              <a:rPr lang="fr-FR" dirty="0" err="1"/>
              <a:t>should</a:t>
            </a:r>
            <a:r>
              <a:rPr lang="fr-FR" dirty="0"/>
              <a:t> </a:t>
            </a:r>
            <a:r>
              <a:rPr lang="fr-FR" dirty="0" err="1"/>
              <a:t>analyze</a:t>
            </a:r>
            <a:r>
              <a:rPr lang="fr-FR" dirty="0"/>
              <a:t> the </a:t>
            </a:r>
            <a:r>
              <a:rPr lang="fr-FR" dirty="0">
                <a:solidFill>
                  <a:srgbClr val="FF0000"/>
                </a:solidFill>
              </a:rPr>
              <a:t>values</a:t>
            </a:r>
            <a:r>
              <a:rPr lang="fr-FR" dirty="0"/>
              <a:t> and </a:t>
            </a:r>
            <a:r>
              <a:rPr lang="fr-FR" dirty="0">
                <a:solidFill>
                  <a:srgbClr val="FF0000"/>
                </a:solidFill>
              </a:rPr>
              <a:t>limitations</a:t>
            </a:r>
            <a:r>
              <a:rPr lang="fr-FR" dirty="0"/>
              <a:t> of the documents </a:t>
            </a:r>
            <a:r>
              <a:rPr lang="fr-FR" dirty="0" err="1"/>
              <a:t>used</a:t>
            </a:r>
            <a:r>
              <a:rPr lang="fr-FR" dirty="0"/>
              <a:t> to support the </a:t>
            </a:r>
            <a:r>
              <a:rPr lang="fr-FR" dirty="0" err="1"/>
              <a:t>answer</a:t>
            </a:r>
            <a:r>
              <a:rPr lang="fr-FR" dirty="0"/>
              <a:t>.</a:t>
            </a:r>
          </a:p>
          <a:p>
            <a:r>
              <a:rPr lang="fr-FR" dirty="0"/>
              <a:t>Basic </a:t>
            </a:r>
            <a:r>
              <a:rPr lang="fr-FR" dirty="0" err="1"/>
              <a:t>responses</a:t>
            </a:r>
            <a:r>
              <a:rPr lang="fr-FR" dirty="0"/>
              <a:t> mention the </a:t>
            </a:r>
            <a:r>
              <a:rPr lang="fr-FR" dirty="0" err="1"/>
              <a:t>usefulness</a:t>
            </a:r>
            <a:r>
              <a:rPr lang="fr-FR" dirty="0"/>
              <a:t> and limitations of sources, </a:t>
            </a:r>
            <a:r>
              <a:rPr lang="fr-FR" dirty="0" err="1"/>
              <a:t>while</a:t>
            </a:r>
            <a:r>
              <a:rPr lang="fr-FR" dirty="0"/>
              <a:t> </a:t>
            </a:r>
            <a:r>
              <a:rPr lang="fr-FR" dirty="0" err="1"/>
              <a:t>stronger</a:t>
            </a:r>
            <a:r>
              <a:rPr lang="fr-FR" dirty="0"/>
              <a:t> </a:t>
            </a:r>
            <a:r>
              <a:rPr lang="fr-FR" dirty="0" err="1"/>
              <a:t>essays</a:t>
            </a:r>
            <a:r>
              <a:rPr lang="fr-FR" dirty="0"/>
              <a:t> </a:t>
            </a:r>
            <a:r>
              <a:rPr lang="fr-FR" dirty="0" err="1"/>
              <a:t>integrate</a:t>
            </a:r>
            <a:r>
              <a:rPr lang="fr-FR" dirty="0"/>
              <a:t>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analysis</a:t>
            </a:r>
            <a:r>
              <a:rPr lang="fr-FR" dirty="0"/>
              <a:t> </a:t>
            </a:r>
            <a:r>
              <a:rPr lang="fr-FR" dirty="0" err="1"/>
              <a:t>throughout</a:t>
            </a:r>
            <a:r>
              <a:rPr lang="fr-FR" dirty="0"/>
              <a:t>.</a:t>
            </a:r>
          </a:p>
          <a:p>
            <a:r>
              <a:rPr lang="fr-FR" dirty="0"/>
              <a:t>In </a:t>
            </a:r>
            <a:r>
              <a:rPr lang="fr-FR" dirty="0" err="1"/>
              <a:t>Geography</a:t>
            </a:r>
            <a:r>
              <a:rPr lang="fr-FR" dirty="0"/>
              <a:t> </a:t>
            </a:r>
            <a:r>
              <a:rPr lang="fr-FR" dirty="0" err="1"/>
              <a:t>DBQs</a:t>
            </a:r>
            <a:r>
              <a:rPr lang="fr-FR" dirty="0"/>
              <a:t>, </a:t>
            </a:r>
            <a:r>
              <a:rPr lang="fr-FR" dirty="0" err="1"/>
              <a:t>consider</a:t>
            </a:r>
            <a:r>
              <a:rPr lang="fr-FR" dirty="0"/>
              <a:t> 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voices</a:t>
            </a:r>
            <a:r>
              <a:rPr lang="fr-FR" dirty="0"/>
              <a:t> are </a:t>
            </a:r>
            <a:r>
              <a:rPr lang="fr-FR" dirty="0" err="1"/>
              <a:t>missing</a:t>
            </a:r>
            <a:r>
              <a:rPr lang="fr-FR" dirty="0"/>
              <a:t> or not </a:t>
            </a:r>
            <a:r>
              <a:rPr lang="fr-FR" dirty="0" err="1"/>
              <a:t>represented</a:t>
            </a:r>
            <a:r>
              <a:rPr lang="fr-FR" dirty="0"/>
              <a:t> in the documents. </a:t>
            </a:r>
            <a:r>
              <a:rPr lang="fr-FR" dirty="0" err="1"/>
              <a:t>Remember</a:t>
            </a:r>
            <a:r>
              <a:rPr lang="fr-FR" dirty="0"/>
              <a:t> to </a:t>
            </a:r>
            <a:r>
              <a:rPr lang="fr-FR" dirty="0" err="1"/>
              <a:t>discuss</a:t>
            </a:r>
            <a:r>
              <a:rPr lang="fr-FR" dirty="0"/>
              <a:t> the value of </a:t>
            </a:r>
            <a:r>
              <a:rPr lang="fr-FR" dirty="0" err="1"/>
              <a:t>maps</a:t>
            </a:r>
            <a:r>
              <a:rPr lang="fr-FR" dirty="0"/>
              <a:t>, and </a:t>
            </a:r>
            <a:r>
              <a:rPr lang="fr-FR" dirty="0" err="1"/>
              <a:t>consider</a:t>
            </a:r>
            <a:r>
              <a:rPr lang="fr-FR" dirty="0"/>
              <a:t> the limitations of </a:t>
            </a:r>
            <a:r>
              <a:rPr lang="fr-FR" dirty="0" err="1"/>
              <a:t>scale</a:t>
            </a:r>
            <a:r>
              <a:rPr lang="fr-FR" dirty="0"/>
              <a:t>, </a:t>
            </a:r>
            <a:r>
              <a:rPr lang="fr-FR" dirty="0" err="1"/>
              <a:t>particularly</a:t>
            </a:r>
            <a:r>
              <a:rPr lang="fr-FR" dirty="0"/>
              <a:t>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might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happening at a </a:t>
            </a:r>
            <a:r>
              <a:rPr lang="fr-FR" dirty="0" err="1"/>
              <a:t>larger</a:t>
            </a:r>
            <a:r>
              <a:rPr lang="fr-FR" dirty="0"/>
              <a:t> </a:t>
            </a:r>
            <a:r>
              <a:rPr lang="fr-FR" dirty="0" err="1"/>
              <a:t>scale</a:t>
            </a:r>
            <a:r>
              <a:rPr lang="fr-FR" dirty="0"/>
              <a:t> not </a:t>
            </a:r>
            <a:r>
              <a:rPr lang="fr-FR" dirty="0" err="1"/>
              <a:t>shown</a:t>
            </a:r>
            <a:r>
              <a:rPr lang="fr-FR" dirty="0"/>
              <a:t> on the </a:t>
            </a:r>
            <a:r>
              <a:rPr lang="fr-FR" dirty="0" err="1"/>
              <a:t>map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0779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AF289C-BD7B-0745-ADD9-E372F5C8A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Document </a:t>
            </a:r>
            <a:r>
              <a:rPr lang="fr-FR" dirty="0" err="1"/>
              <a:t>analysis</a:t>
            </a:r>
            <a:r>
              <a:rPr lang="fr-FR" dirty="0"/>
              <a:t> </a:t>
            </a:r>
            <a:r>
              <a:rPr lang="fr-FR" dirty="0" err="1"/>
              <a:t>means</a:t>
            </a:r>
            <a:r>
              <a:rPr lang="fr-FR" dirty="0"/>
              <a:t>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AAEB51-35C1-2C4E-88BD-CF8C5B573C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err="1"/>
              <a:t>When</a:t>
            </a:r>
            <a:r>
              <a:rPr lang="fr-FR" dirty="0"/>
              <a:t> </a:t>
            </a:r>
            <a:r>
              <a:rPr lang="fr-FR" dirty="0" err="1"/>
              <a:t>using</a:t>
            </a:r>
            <a:r>
              <a:rPr lang="fr-FR" dirty="0"/>
              <a:t> documents, </a:t>
            </a:r>
            <a:r>
              <a:rPr lang="fr-FR" dirty="0" err="1"/>
              <a:t>link</a:t>
            </a:r>
            <a:r>
              <a:rPr lang="fr-FR" dirty="0"/>
              <a:t> observations to </a:t>
            </a:r>
            <a:r>
              <a:rPr lang="fr-FR" dirty="0" err="1"/>
              <a:t>outside</a:t>
            </a:r>
            <a:r>
              <a:rPr lang="fr-FR" dirty="0"/>
              <a:t> </a:t>
            </a:r>
            <a:r>
              <a:rPr lang="fr-FR" dirty="0" err="1"/>
              <a:t>knowledge</a:t>
            </a:r>
            <a:r>
              <a:rPr lang="fr-FR" dirty="0"/>
              <a:t> and </a:t>
            </a:r>
            <a:r>
              <a:rPr lang="fr-FR" dirty="0" err="1"/>
              <a:t>analyze</a:t>
            </a:r>
            <a:r>
              <a:rPr lang="fr-FR" dirty="0"/>
              <a:t> </a:t>
            </a:r>
            <a:r>
              <a:rPr lang="fr-FR" dirty="0" err="1"/>
              <a:t>their</a:t>
            </a:r>
            <a:r>
              <a:rPr lang="fr-FR" dirty="0"/>
              <a:t> values and limitations.</a:t>
            </a:r>
          </a:p>
          <a:p>
            <a:r>
              <a:rPr lang="fr-FR" b="1" dirty="0">
                <a:solidFill>
                  <a:srgbClr val="FF0000"/>
                </a:solidFill>
              </a:rPr>
              <a:t>Values</a:t>
            </a:r>
            <a:r>
              <a:rPr lang="fr-FR" b="1" dirty="0"/>
              <a:t>:</a:t>
            </a:r>
            <a:r>
              <a:rPr lang="fr-FR" dirty="0"/>
              <a:t> </a:t>
            </a:r>
            <a:r>
              <a:rPr lang="fr-FR" dirty="0" err="1"/>
              <a:t>What</a:t>
            </a:r>
            <a:r>
              <a:rPr lang="fr-FR" dirty="0"/>
              <a:t> the document </a:t>
            </a:r>
            <a:r>
              <a:rPr lang="fr-FR" dirty="0" err="1"/>
              <a:t>adds</a:t>
            </a:r>
            <a:r>
              <a:rPr lang="fr-FR" dirty="0"/>
              <a:t> to </a:t>
            </a:r>
            <a:r>
              <a:rPr lang="fr-FR" dirty="0" err="1"/>
              <a:t>understanding</a:t>
            </a:r>
            <a:r>
              <a:rPr lang="fr-FR" dirty="0"/>
              <a:t>; use </a:t>
            </a:r>
            <a:r>
              <a:rPr lang="fr-FR" dirty="0" err="1"/>
              <a:t>it</a:t>
            </a:r>
            <a:r>
              <a:rPr lang="fr-FR" dirty="0"/>
              <a:t> to support </a:t>
            </a:r>
            <a:r>
              <a:rPr lang="fr-FR" dirty="0" err="1"/>
              <a:t>your</a:t>
            </a:r>
            <a:r>
              <a:rPr lang="fr-FR" dirty="0"/>
              <a:t> argument.</a:t>
            </a:r>
          </a:p>
          <a:p>
            <a:r>
              <a:rPr lang="fr-FR" b="1" dirty="0">
                <a:solidFill>
                  <a:srgbClr val="FF0000"/>
                </a:solidFill>
              </a:rPr>
              <a:t>Limitations</a:t>
            </a:r>
            <a:r>
              <a:rPr lang="fr-FR" b="1" dirty="0"/>
              <a:t>:</a:t>
            </a:r>
            <a:r>
              <a:rPr lang="fr-FR" dirty="0"/>
              <a:t> </a:t>
            </a:r>
            <a:r>
              <a:rPr lang="fr-FR" dirty="0" err="1"/>
              <a:t>Consider</a:t>
            </a:r>
            <a:r>
              <a:rPr lang="fr-FR" dirty="0"/>
              <a:t>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absent or </a:t>
            </a:r>
            <a:r>
              <a:rPr lang="fr-FR" dirty="0" err="1"/>
              <a:t>biased</a:t>
            </a:r>
            <a:r>
              <a:rPr lang="fr-FR" dirty="0"/>
              <a:t>; </a:t>
            </a:r>
            <a:r>
              <a:rPr lang="fr-FR" dirty="0" err="1"/>
              <a:t>link</a:t>
            </a:r>
            <a:r>
              <a:rPr lang="fr-FR" dirty="0"/>
              <a:t> </a:t>
            </a:r>
            <a:r>
              <a:rPr lang="fr-FR" dirty="0" err="1"/>
              <a:t>these</a:t>
            </a:r>
            <a:r>
              <a:rPr lang="fr-FR" dirty="0"/>
              <a:t> to </a:t>
            </a:r>
            <a:r>
              <a:rPr lang="fr-FR" dirty="0" err="1"/>
              <a:t>outside</a:t>
            </a:r>
            <a:r>
              <a:rPr lang="fr-FR" dirty="0"/>
              <a:t> </a:t>
            </a:r>
            <a:r>
              <a:rPr lang="fr-FR" dirty="0" err="1"/>
              <a:t>knowledge</a:t>
            </a:r>
            <a:r>
              <a:rPr lang="fr-FR" dirty="0"/>
              <a:t> and use </a:t>
            </a:r>
            <a:r>
              <a:rPr lang="fr-FR" dirty="0" err="1"/>
              <a:t>them</a:t>
            </a:r>
            <a:r>
              <a:rPr lang="fr-FR" dirty="0"/>
              <a:t> to </a:t>
            </a:r>
            <a:r>
              <a:rPr lang="fr-FR" dirty="0" err="1"/>
              <a:t>strengthen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argument.</a:t>
            </a:r>
          </a:p>
          <a:p>
            <a:r>
              <a:rPr lang="fr-FR" dirty="0"/>
              <a:t>Compare and </a:t>
            </a:r>
            <a:r>
              <a:rPr lang="fr-FR" dirty="0" err="1"/>
              <a:t>contrast</a:t>
            </a:r>
            <a:r>
              <a:rPr lang="fr-FR" dirty="0"/>
              <a:t> documents to </a:t>
            </a:r>
            <a:r>
              <a:rPr lang="fr-FR" dirty="0" err="1"/>
              <a:t>highlight</a:t>
            </a:r>
            <a:r>
              <a:rPr lang="fr-FR" dirty="0"/>
              <a:t> </a:t>
            </a:r>
            <a:r>
              <a:rPr lang="fr-FR" dirty="0" err="1"/>
              <a:t>themes</a:t>
            </a:r>
            <a:r>
              <a:rPr lang="fr-FR" dirty="0"/>
              <a:t>, </a:t>
            </a:r>
            <a:r>
              <a:rPr lang="fr-FR" dirty="0" err="1"/>
              <a:t>conflicting</a:t>
            </a:r>
            <a:r>
              <a:rPr lang="fr-FR" dirty="0"/>
              <a:t> </a:t>
            </a:r>
            <a:r>
              <a:rPr lang="fr-FR" dirty="0" err="1"/>
              <a:t>viewpoints</a:t>
            </a:r>
            <a:r>
              <a:rPr lang="fr-FR" dirty="0"/>
              <a:t>, or </a:t>
            </a:r>
            <a:r>
              <a:rPr lang="fr-FR" dirty="0" err="1"/>
              <a:t>complementary</a:t>
            </a:r>
            <a:r>
              <a:rPr lang="fr-FR" dirty="0"/>
              <a:t> information relevant to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thesis</a:t>
            </a:r>
            <a:r>
              <a:rPr lang="fr-FR" dirty="0"/>
              <a:t>.</a:t>
            </a:r>
          </a:p>
          <a:p>
            <a:r>
              <a:rPr lang="fr-FR" dirty="0"/>
              <a:t>Use </a:t>
            </a:r>
            <a:r>
              <a:rPr lang="fr-FR" dirty="0" err="1"/>
              <a:t>cautious</a:t>
            </a:r>
            <a:r>
              <a:rPr lang="fr-FR" dirty="0"/>
              <a:t> </a:t>
            </a:r>
            <a:r>
              <a:rPr lang="fr-FR" dirty="0" err="1"/>
              <a:t>language</a:t>
            </a:r>
            <a:r>
              <a:rPr lang="fr-FR" dirty="0"/>
              <a:t> </a:t>
            </a:r>
            <a:r>
              <a:rPr lang="fr-FR" dirty="0" err="1"/>
              <a:t>like</a:t>
            </a:r>
            <a:r>
              <a:rPr lang="fr-FR" dirty="0"/>
              <a:t> "</a:t>
            </a:r>
            <a:r>
              <a:rPr lang="fr-FR" dirty="0" err="1"/>
              <a:t>could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" or "</a:t>
            </a:r>
            <a:r>
              <a:rPr lang="fr-FR" dirty="0" err="1"/>
              <a:t>may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" if </a:t>
            </a:r>
            <a:r>
              <a:rPr lang="fr-FR" dirty="0" err="1"/>
              <a:t>unsure</a:t>
            </a:r>
            <a:r>
              <a:rPr lang="fr-FR" dirty="0"/>
              <a:t> about an assertion.</a:t>
            </a:r>
          </a:p>
          <a:p>
            <a:r>
              <a:rPr lang="fr-FR" b="1" dirty="0" err="1">
                <a:solidFill>
                  <a:srgbClr val="FF0000"/>
                </a:solidFill>
              </a:rPr>
              <a:t>Bias</a:t>
            </a:r>
            <a:r>
              <a:rPr lang="fr-FR" b="1" dirty="0"/>
              <a:t>:</a:t>
            </a:r>
            <a:r>
              <a:rPr lang="fr-FR" dirty="0"/>
              <a:t> </a:t>
            </a:r>
            <a:r>
              <a:rPr lang="fr-FR" dirty="0" err="1"/>
              <a:t>Recognize</a:t>
            </a:r>
            <a:r>
              <a:rPr lang="fr-FR" dirty="0"/>
              <a:t> </a:t>
            </a:r>
            <a:r>
              <a:rPr lang="fr-FR" dirty="0" err="1"/>
              <a:t>when</a:t>
            </a:r>
            <a:r>
              <a:rPr lang="fr-FR" dirty="0"/>
              <a:t> a document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unbalanced</a:t>
            </a:r>
            <a:r>
              <a:rPr lang="fr-FR" dirty="0"/>
              <a:t> due to a </a:t>
            </a:r>
            <a:r>
              <a:rPr lang="fr-FR" dirty="0" err="1"/>
              <a:t>strong</a:t>
            </a:r>
            <a:r>
              <a:rPr lang="fr-FR" dirty="0"/>
              <a:t> perspective. </a:t>
            </a:r>
            <a:r>
              <a:rPr lang="fr-FR" dirty="0" err="1"/>
              <a:t>Bias</a:t>
            </a:r>
            <a:r>
              <a:rPr lang="fr-FR" dirty="0"/>
              <a:t>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positive ("pro-") or </a:t>
            </a:r>
            <a:r>
              <a:rPr lang="fr-FR" dirty="0" err="1"/>
              <a:t>negative</a:t>
            </a:r>
            <a:r>
              <a:rPr lang="fr-FR" dirty="0"/>
              <a:t> ("anti-"). A </a:t>
            </a:r>
            <a:r>
              <a:rPr lang="fr-FR" dirty="0" err="1"/>
              <a:t>lack</a:t>
            </a:r>
            <a:r>
              <a:rPr lang="fr-FR" dirty="0"/>
              <a:t> of </a:t>
            </a:r>
            <a:r>
              <a:rPr lang="fr-FR" dirty="0" err="1"/>
              <a:t>detectable</a:t>
            </a:r>
            <a:r>
              <a:rPr lang="fr-FR" dirty="0"/>
              <a:t> </a:t>
            </a:r>
            <a:r>
              <a:rPr lang="fr-FR" dirty="0" err="1"/>
              <a:t>bias</a:t>
            </a:r>
            <a:r>
              <a:rPr lang="fr-FR" dirty="0"/>
              <a:t> </a:t>
            </a:r>
            <a:r>
              <a:rPr lang="fr-FR" dirty="0" err="1"/>
              <a:t>indicates</a:t>
            </a:r>
            <a:r>
              <a:rPr lang="fr-FR" dirty="0"/>
              <a:t> a "</a:t>
            </a:r>
            <a:r>
              <a:rPr lang="fr-FR" dirty="0" err="1"/>
              <a:t>balanced</a:t>
            </a:r>
            <a:r>
              <a:rPr lang="fr-FR" dirty="0"/>
              <a:t>" source.</a:t>
            </a:r>
          </a:p>
        </p:txBody>
      </p:sp>
    </p:spTree>
    <p:extLst>
      <p:ext uri="{BB962C8B-B14F-4D97-AF65-F5344CB8AC3E}">
        <p14:creationId xmlns:p14="http://schemas.microsoft.com/office/powerpoint/2010/main" val="273634234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816</Words>
  <Application>Microsoft Macintosh PowerPoint</Application>
  <PresentationFormat>Grand écran</PresentationFormat>
  <Paragraphs>69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Thème Office</vt:lpstr>
      <vt:lpstr>T°BFI History-Geography</vt:lpstr>
      <vt:lpstr>History Overview</vt:lpstr>
      <vt:lpstr>History Overview (continued)</vt:lpstr>
      <vt:lpstr>Geography Overview</vt:lpstr>
      <vt:lpstr>Geography Key Topics</vt:lpstr>
      <vt:lpstr>Reminder of BFI Methodology</vt:lpstr>
      <vt:lpstr>Written Exam Essay Methodology (typically 1000 words)</vt:lpstr>
      <vt:lpstr>Written Exam DBQ Methodology (typically 750 words)</vt:lpstr>
      <vt:lpstr>Document analysis means:</vt:lpstr>
      <vt:lpstr>Speaking and Listening exam methodology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T°BFI History-Geography Course</dc:title>
  <dc:creator>Microsoft Office User</dc:creator>
  <cp:lastModifiedBy>Microsoft Office User</cp:lastModifiedBy>
  <cp:revision>6</cp:revision>
  <dcterms:created xsi:type="dcterms:W3CDTF">2024-09-01T09:12:04Z</dcterms:created>
  <dcterms:modified xsi:type="dcterms:W3CDTF">2024-09-01T16:24:25Z</dcterms:modified>
</cp:coreProperties>
</file>