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273" r:id="rId5"/>
    <p:sldId id="279" r:id="rId6"/>
    <p:sldId id="280" r:id="rId7"/>
    <p:sldId id="281" r:id="rId8"/>
    <p:sldId id="283" r:id="rId9"/>
    <p:sldId id="271" r:id="rId10"/>
    <p:sldId id="268" r:id="rId11"/>
    <p:sldId id="269" r:id="rId12"/>
    <p:sldId id="270" r:id="rId13"/>
    <p:sldId id="267" r:id="rId14"/>
    <p:sldId id="263" r:id="rId15"/>
    <p:sldId id="264" r:id="rId16"/>
    <p:sldId id="265" r:id="rId17"/>
    <p:sldId id="266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640"/>
  </p:normalViewPr>
  <p:slideViewPr>
    <p:cSldViewPr snapToGrid="0" snapToObjects="1">
      <p:cViewPr varScale="1">
        <p:scale>
          <a:sx n="66" d="100"/>
          <a:sy n="66" d="100"/>
        </p:scale>
        <p:origin x="21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B35B8-40A2-6849-82B6-534C5D50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F04759-2B76-524C-BC39-77F631FC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AAA08-9024-3C4B-BDF0-0EAA6AF0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F49CF2-58A2-3E44-AC8C-2CEF9100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4E2B6-F3FE-AC43-9DE0-3201F94E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1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4CE48-AAFC-6645-A812-E98FC361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FE9FFD-847B-4741-8672-5154833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54DF2-1371-B641-A854-58254071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F2579-42AD-6D4B-A2FD-4480A7CB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2C9315-865E-0D4D-B6ED-C5DB044F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02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571FB7-7917-C546-B9B5-3905A7513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EFD322-F0B6-974F-952F-924AD0BB0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3F09C5-F2D2-0B46-8DD3-407F95C0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CBD601-67B4-104B-904B-8DE7DE5E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67D887-4714-1E48-B574-32E6D927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7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5C1DF-10FD-2E41-967D-7A21BEB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993382-77A2-E34A-A665-A3C86F44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D551D-092E-704B-B37A-1F81EC6A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F4E32D-E3CD-F446-8597-8588677E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43752-E920-CD4B-AFF8-243B777B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7EB27-14EA-B04B-9567-403037CA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EBB0CA-EE75-A34E-82B3-74FFC3CD3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ADBE08-F2A2-1040-895C-2FDBC1C0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1E417-F96E-6A4D-869B-A36058A0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4F144C-768C-8343-A4A1-A174BCA8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3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7C115-C555-6F47-B95C-E94F64A6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4F6E2-C6B6-A643-A89B-0670F7E48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AF16F6-7C47-2042-929F-191A021D9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FA395D-4A46-964F-859A-3C7EDA33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348D1D-2411-0244-9DFC-5B380B19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E07C27-3342-A04D-929B-034EE933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14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B317D-105A-994A-A081-F185C129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B704D7-E9B1-6545-94EA-F1D338F28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CA9724-5874-AF4F-8676-361BF9EEC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E08F03-A901-D840-9509-46B2583BD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3F1FA6-4636-964C-BB46-074F6AE1A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9C8669-D9F7-C14C-88D9-72C94E84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BF20C4-9AE1-6A40-8F93-FE64A07B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2776CF-54DA-484C-B52B-65A0E2DA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1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76E5B-7B6A-C54A-9FC9-8047AE32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BE9D4F-6E4F-7047-BA0F-BAB7FF1D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69B941-1B1D-484B-9276-39511451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A0EED3-86C3-C842-979B-ADC8E860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1771D6-05D5-1B48-B75B-587A062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2D7157-3BB4-7643-A50C-A29F48A9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C793DE-AD28-024E-8D5C-F155CED8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5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7D928-A382-F947-81D1-DBF64C57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ED66EA-C4C7-854D-AF9D-FD44FB57A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08D3AB-47EE-0240-9827-65114CDD2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101BAB-E5E8-B748-A673-01E2A148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0EC715-B83C-144D-8C6F-5A942E2B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8C94F0-CDD5-B04E-8124-A3FB37F8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8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2A2A1-3535-AB44-AD66-CA82EEA6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17C954-4AB4-4F45-8390-61668D398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1175C0-6972-B04D-BADE-2672F9C4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F71A7F-43E1-F146-B907-1C0286AA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0A6E63-FB9A-884A-BE11-9D15F086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FAA41A-AF60-C049-815E-55D36045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6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4658F8-04F2-DD45-B93F-152D063E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262ED7-5C0D-E64C-95BE-CE6BA68F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B62A2-4E16-B64A-BDE0-347A7E2A8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7E7F-9CF4-EA41-9188-C9193F068DFF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F558B-CC16-E848-B325-A6EC84445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B73599-0BCC-9C44-BA93-0057FD7C7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2C3F-EDCC-B746-BDD8-0C8D0B644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5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sky.org/astronomy-essentials/how-far-is-a-light-year" TargetMode="External"/><Relationship Id="rId2" Type="http://schemas.openxmlformats.org/officeDocument/2006/relationships/hyperlink" Target="https://earthsky.org/astronomy-essentials/what-is-the-milky-way-galax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71F70EA-E119-A142-9B0C-657410C71164}"/>
              </a:ext>
            </a:extLst>
          </p:cNvPr>
          <p:cNvSpPr txBox="1"/>
          <p:nvPr/>
        </p:nvSpPr>
        <p:spPr>
          <a:xfrm>
            <a:off x="3530991" y="1203536"/>
            <a:ext cx="46986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bg1"/>
                </a:solidFill>
              </a:rPr>
              <a:t>WARM UP QUIZ</a:t>
            </a:r>
          </a:p>
          <a:p>
            <a:pPr algn="ctr"/>
            <a:r>
              <a:rPr lang="fr-FR" sz="4000" i="1" dirty="0">
                <a:solidFill>
                  <a:schemeClr val="bg1"/>
                </a:solidFill>
              </a:rPr>
              <a:t>LET’S FIND OUT WHAT WE ALREADY KNOW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689BD5-916F-2042-936B-01B9EF69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09"/>
            <a:ext cx="12237870" cy="6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9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64A5D-EF52-5048-A420-0E456724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302"/>
            <a:ext cx="10515600" cy="5437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7200" b="1" dirty="0"/>
              <a:t>So, what was your score?</a:t>
            </a:r>
          </a:p>
          <a:p>
            <a:pPr marL="0" indent="0" algn="ctr">
              <a:buNone/>
            </a:pPr>
            <a:r>
              <a:rPr lang="en-AU" sz="7200" b="1" dirty="0">
                <a:solidFill>
                  <a:srgbClr val="0070C0"/>
                </a:solidFill>
              </a:rPr>
              <a:t>Did you reach the </a:t>
            </a:r>
            <a:r>
              <a:rPr lang="en-AU" sz="7200" b="1" dirty="0">
                <a:solidFill>
                  <a:srgbClr val="FF0000"/>
                </a:solidFill>
              </a:rPr>
              <a:t>Milky Way </a:t>
            </a:r>
            <a:r>
              <a:rPr lang="en-AU" sz="7200" b="1" dirty="0">
                <a:solidFill>
                  <a:srgbClr val="0070C0"/>
                </a:solidFill>
              </a:rPr>
              <a:t>or crash on the slopes of </a:t>
            </a:r>
            <a:r>
              <a:rPr lang="en-AU" sz="7200" b="1" dirty="0">
                <a:solidFill>
                  <a:srgbClr val="FF0000"/>
                </a:solidFill>
              </a:rPr>
              <a:t>Olympus Mons</a:t>
            </a:r>
            <a:r>
              <a:rPr lang="en-AU" sz="7200" b="1" dirty="0">
                <a:solidFill>
                  <a:srgbClr val="0070C0"/>
                </a:solidFill>
              </a:rPr>
              <a:t>?    </a:t>
            </a:r>
          </a:p>
          <a:p>
            <a:pPr marL="0" indent="0" algn="ctr">
              <a:buNone/>
            </a:pPr>
            <a:r>
              <a:rPr lang="en-AU" sz="7200" b="1" dirty="0"/>
              <a:t>(ouch!)</a:t>
            </a:r>
          </a:p>
        </p:txBody>
      </p:sp>
    </p:spTree>
    <p:extLst>
      <p:ext uri="{BB962C8B-B14F-4D97-AF65-F5344CB8AC3E}">
        <p14:creationId xmlns:p14="http://schemas.microsoft.com/office/powerpoint/2010/main" val="209827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FF4A5C-AC80-D844-823B-1F2F6DE0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61" y="0"/>
            <a:ext cx="9863847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EC912A-DB27-8F43-A2B0-BD45D47B8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3" y="0"/>
            <a:ext cx="10311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33367F-3398-324D-84B1-6EF891981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15" y="1439694"/>
            <a:ext cx="10750685" cy="4737269"/>
          </a:xfrm>
        </p:spPr>
        <p:txBody>
          <a:bodyPr/>
          <a:lstStyle/>
          <a:p>
            <a:r>
              <a:rPr lang="en-US" b="1" dirty="0"/>
              <a:t>Question 1: </a:t>
            </a:r>
            <a:r>
              <a:rPr lang="en-US" dirty="0"/>
              <a:t>What planet is closest to the sun? </a:t>
            </a:r>
            <a:r>
              <a:rPr lang="en-US" b="1" dirty="0"/>
              <a:t>Answer: </a:t>
            </a:r>
            <a:r>
              <a:rPr lang="en-US" dirty="0"/>
              <a:t>Mercury </a:t>
            </a:r>
            <a:endParaRPr lang="fr-FR" dirty="0"/>
          </a:p>
          <a:p>
            <a:r>
              <a:rPr lang="en-US" b="1" dirty="0"/>
              <a:t>Question 2: </a:t>
            </a:r>
            <a:r>
              <a:rPr lang="en-US" dirty="0"/>
              <a:t>Which is the hottest planet? </a:t>
            </a:r>
            <a:r>
              <a:rPr lang="en-US" b="1" dirty="0"/>
              <a:t>Answer: </a:t>
            </a:r>
            <a:r>
              <a:rPr lang="en-US" dirty="0"/>
              <a:t>Venus </a:t>
            </a:r>
            <a:endParaRPr lang="fr-FR" dirty="0"/>
          </a:p>
          <a:p>
            <a:r>
              <a:rPr lang="en-US" b="1" dirty="0"/>
              <a:t>Question 3: </a:t>
            </a:r>
            <a:r>
              <a:rPr lang="en-US" dirty="0"/>
              <a:t>Why is Venus hotter than Mercury? </a:t>
            </a:r>
            <a:r>
              <a:rPr lang="en-US" b="1" dirty="0"/>
              <a:t>Answer: </a:t>
            </a:r>
            <a:r>
              <a:rPr lang="en-US" dirty="0"/>
              <a:t>Clouds cover the planet and keep heat in. </a:t>
            </a:r>
            <a:endParaRPr lang="fr-FR" dirty="0"/>
          </a:p>
          <a:p>
            <a:r>
              <a:rPr lang="en-US" b="1" dirty="0"/>
              <a:t>Question 4: </a:t>
            </a:r>
            <a:r>
              <a:rPr lang="en-US" dirty="0"/>
              <a:t>How far away is the sun? </a:t>
            </a:r>
            <a:r>
              <a:rPr lang="en-US" b="1" dirty="0"/>
              <a:t>Answer: </a:t>
            </a:r>
            <a:r>
              <a:rPr lang="en-US" dirty="0"/>
              <a:t>93-million miles </a:t>
            </a:r>
            <a:endParaRPr lang="fr-FR" dirty="0"/>
          </a:p>
          <a:p>
            <a:r>
              <a:rPr lang="en-US" b="1" dirty="0"/>
              <a:t>Question 5: </a:t>
            </a:r>
            <a:r>
              <a:rPr lang="en-US" dirty="0"/>
              <a:t>How long does it take the sun’s light to reach Earth? </a:t>
            </a:r>
            <a:r>
              <a:rPr lang="en-US" b="1" dirty="0"/>
              <a:t>Answer: </a:t>
            </a:r>
            <a:r>
              <a:rPr lang="en-US" dirty="0"/>
              <a:t>8 minutes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54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39DA4-9336-8B42-84E6-D2A76A7C0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Question 6: </a:t>
            </a:r>
            <a:r>
              <a:rPr lang="en-US" dirty="0"/>
              <a:t>What star is closest to the Earth? </a:t>
            </a:r>
            <a:r>
              <a:rPr lang="en-US" b="1" dirty="0"/>
              <a:t>Answer: </a:t>
            </a:r>
            <a:r>
              <a:rPr lang="en-US" dirty="0"/>
              <a:t>the sun </a:t>
            </a:r>
            <a:endParaRPr lang="fr-FR" dirty="0"/>
          </a:p>
          <a:p>
            <a:r>
              <a:rPr lang="en-US" b="1" dirty="0"/>
              <a:t>Question 7: </a:t>
            </a:r>
            <a:r>
              <a:rPr lang="en-US" dirty="0"/>
              <a:t>Name all of the planets in order, from closest to the sun to farthest away.</a:t>
            </a:r>
            <a:br>
              <a:rPr lang="en-US" dirty="0"/>
            </a:br>
            <a:r>
              <a:rPr lang="en-US" b="1" dirty="0"/>
              <a:t>Answer: </a:t>
            </a:r>
            <a:r>
              <a:rPr lang="en-US" dirty="0"/>
              <a:t>Mercury, Venus, Earth, Mars, Jupiter, Saturn, Uranus, Neptune. And Pluto </a:t>
            </a:r>
            <a:r>
              <a:rPr lang="en-US" dirty="0" err="1"/>
              <a:t>kinda</a:t>
            </a:r>
            <a:r>
              <a:rPr lang="en-US" dirty="0"/>
              <a:t>. </a:t>
            </a:r>
            <a:endParaRPr lang="fr-FR" dirty="0"/>
          </a:p>
          <a:p>
            <a:r>
              <a:rPr lang="en-US" b="1" dirty="0"/>
              <a:t>Question 8: </a:t>
            </a:r>
            <a:r>
              <a:rPr lang="en-US" dirty="0"/>
              <a:t>How many stars are in our galaxy?</a:t>
            </a:r>
            <a:br>
              <a:rPr lang="en-US" dirty="0"/>
            </a:br>
            <a:r>
              <a:rPr lang="en-US" b="1" dirty="0"/>
              <a:t>Answer: </a:t>
            </a:r>
            <a:r>
              <a:rPr lang="en-US" dirty="0"/>
              <a:t>billions (Nobody knows exactly how many, but some scientists estimate about 100 billion.) </a:t>
            </a:r>
            <a:endParaRPr lang="fr-FR" dirty="0"/>
          </a:p>
          <a:p>
            <a:r>
              <a:rPr lang="en-US" b="1" dirty="0"/>
              <a:t>Question 9: </a:t>
            </a:r>
            <a:r>
              <a:rPr lang="en-US" dirty="0"/>
              <a:t>What is the name of our galaxy? </a:t>
            </a:r>
            <a:r>
              <a:rPr lang="en-US" b="1" dirty="0"/>
              <a:t>Answer: </a:t>
            </a:r>
            <a:r>
              <a:rPr lang="en-US" dirty="0"/>
              <a:t>the Milky Way </a:t>
            </a:r>
            <a:endParaRPr lang="fr-FR" dirty="0"/>
          </a:p>
          <a:p>
            <a:r>
              <a:rPr lang="en-US" b="1" dirty="0"/>
              <a:t>Question 10: </a:t>
            </a:r>
            <a:r>
              <a:rPr lang="en-US" dirty="0"/>
              <a:t>Name Jupiter’s two largest moons. </a:t>
            </a:r>
            <a:r>
              <a:rPr lang="en-US" b="1" dirty="0"/>
              <a:t>Answer: </a:t>
            </a:r>
            <a:r>
              <a:rPr lang="en-US" dirty="0"/>
              <a:t>Io and Europa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42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74B49-C26A-E645-9AF0-64F06808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Question 11: </a:t>
            </a:r>
            <a:r>
              <a:rPr lang="en-US" dirty="0"/>
              <a:t>What is another name for the “North Star”? </a:t>
            </a:r>
            <a:r>
              <a:rPr lang="en-US" b="1" dirty="0"/>
              <a:t>Answer: </a:t>
            </a:r>
            <a:r>
              <a:rPr lang="en-US" dirty="0"/>
              <a:t>Polaris </a:t>
            </a:r>
            <a:endParaRPr lang="fr-FR" dirty="0"/>
          </a:p>
          <a:p>
            <a:r>
              <a:rPr lang="en-US" b="1" dirty="0"/>
              <a:t>Question 12: </a:t>
            </a:r>
            <a:r>
              <a:rPr lang="en-US" dirty="0"/>
              <a:t>Where is the North Star located? </a:t>
            </a:r>
            <a:r>
              <a:rPr lang="en-US" b="1" dirty="0"/>
              <a:t>Answer: </a:t>
            </a:r>
            <a:r>
              <a:rPr lang="en-US" dirty="0"/>
              <a:t>directly over the North Pole of the Earth </a:t>
            </a:r>
            <a:endParaRPr lang="fr-FR" dirty="0"/>
          </a:p>
          <a:p>
            <a:r>
              <a:rPr lang="en-US" b="1" dirty="0"/>
              <a:t>Question 13: </a:t>
            </a:r>
            <a:r>
              <a:rPr lang="en-US" dirty="0"/>
              <a:t>Who were the first two people to walk on the moon? </a:t>
            </a:r>
            <a:r>
              <a:rPr lang="en-US" b="1" dirty="0"/>
              <a:t>Answer: </a:t>
            </a:r>
            <a:r>
              <a:rPr lang="en-US" dirty="0"/>
              <a:t>Neil Armstrong and Buzz Aldrin </a:t>
            </a:r>
            <a:endParaRPr lang="fr-FR" dirty="0"/>
          </a:p>
          <a:p>
            <a:r>
              <a:rPr lang="en-US" b="1" dirty="0"/>
              <a:t>Question 14: </a:t>
            </a:r>
            <a:r>
              <a:rPr lang="en-US" dirty="0"/>
              <a:t>What is the International Space Station?</a:t>
            </a:r>
            <a:br>
              <a:rPr lang="en-US" dirty="0"/>
            </a:br>
            <a:r>
              <a:rPr lang="en-US" b="1" dirty="0"/>
              <a:t>Answer: </a:t>
            </a:r>
            <a:r>
              <a:rPr lang="en-US" dirty="0"/>
              <a:t>A large satellite where astronauts/scientists can live and work. </a:t>
            </a:r>
            <a:endParaRPr lang="fr-FR" dirty="0"/>
          </a:p>
          <a:p>
            <a:r>
              <a:rPr lang="en-US" b="1" dirty="0"/>
              <a:t>Question 15: </a:t>
            </a:r>
            <a:r>
              <a:rPr lang="en-US" dirty="0"/>
              <a:t>What is the name of the large space telescope that orbits the Earth?</a:t>
            </a:r>
            <a:br>
              <a:rPr lang="en-US" dirty="0"/>
            </a:br>
            <a:r>
              <a:rPr lang="en-US" b="1" dirty="0"/>
              <a:t>Answer: </a:t>
            </a:r>
            <a:r>
              <a:rPr lang="en-US" dirty="0"/>
              <a:t>Hubble Space Telescope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19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154F1B-9553-8543-9322-8B1193F2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Question 16: </a:t>
            </a:r>
            <a:r>
              <a:rPr lang="en-US" dirty="0"/>
              <a:t>Name all of the planets that people have walked on. </a:t>
            </a:r>
            <a:r>
              <a:rPr lang="en-US" b="1" dirty="0"/>
              <a:t>Answer: </a:t>
            </a:r>
            <a:r>
              <a:rPr lang="en-US" dirty="0"/>
              <a:t>Earth (People have walked on the moon, but that's not a planet.) </a:t>
            </a:r>
            <a:endParaRPr lang="fr-FR" dirty="0"/>
          </a:p>
          <a:p>
            <a:r>
              <a:rPr lang="en-US" b="1" dirty="0"/>
              <a:t>Question 17: </a:t>
            </a:r>
            <a:r>
              <a:rPr lang="en-US" dirty="0"/>
              <a:t>How long does it take Earth to orbit around the sun? </a:t>
            </a:r>
            <a:r>
              <a:rPr lang="en-US" b="1" dirty="0"/>
              <a:t>Answer: </a:t>
            </a:r>
            <a:r>
              <a:rPr lang="en-US" dirty="0"/>
              <a:t>365 days </a:t>
            </a:r>
            <a:endParaRPr lang="fr-FR" dirty="0"/>
          </a:p>
          <a:p>
            <a:r>
              <a:rPr lang="en-US" b="1" dirty="0"/>
              <a:t>Question 18: </a:t>
            </a:r>
            <a:r>
              <a:rPr lang="en-US" dirty="0"/>
              <a:t>How long does it take the Earth to rotate/spin all the way around?</a:t>
            </a:r>
            <a:br>
              <a:rPr lang="en-US" dirty="0"/>
            </a:br>
            <a:r>
              <a:rPr lang="en-US" b="1" dirty="0"/>
              <a:t>Answer: </a:t>
            </a:r>
            <a:r>
              <a:rPr lang="en-US" dirty="0"/>
              <a:t>24 hours </a:t>
            </a:r>
            <a:endParaRPr lang="fr-FR" dirty="0"/>
          </a:p>
          <a:p>
            <a:r>
              <a:rPr lang="en-US" b="1" dirty="0"/>
              <a:t>Question 19: </a:t>
            </a:r>
            <a:r>
              <a:rPr lang="en-US" dirty="0"/>
              <a:t>What is a constellation?</a:t>
            </a:r>
            <a:br>
              <a:rPr lang="en-US" dirty="0"/>
            </a:br>
            <a:r>
              <a:rPr lang="en-US" b="1" dirty="0"/>
              <a:t>Answer: </a:t>
            </a:r>
            <a:r>
              <a:rPr lang="en-US" dirty="0"/>
              <a:t>a group of stars that forms the shape of a person, animal, or object </a:t>
            </a:r>
            <a:endParaRPr lang="fr-FR" dirty="0"/>
          </a:p>
          <a:p>
            <a:r>
              <a:rPr lang="en-US" b="1" dirty="0"/>
              <a:t>Question 20: </a:t>
            </a:r>
            <a:r>
              <a:rPr lang="en-US" dirty="0"/>
              <a:t>How many stars are in the big dipper? </a:t>
            </a:r>
            <a:r>
              <a:rPr lang="en-US" b="1" dirty="0"/>
              <a:t>Answer: </a:t>
            </a:r>
            <a:r>
              <a:rPr lang="en-US" dirty="0"/>
              <a:t>seven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79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2A5151-BED3-7A4F-ABBC-9791A833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Question 21: </a:t>
            </a:r>
            <a:r>
              <a:rPr lang="en-US" dirty="0"/>
              <a:t>An American space explorer is an astronaut. What is a Russian space explorer?</a:t>
            </a:r>
            <a:br>
              <a:rPr lang="en-US" dirty="0"/>
            </a:br>
            <a:r>
              <a:rPr lang="en-US" b="1" dirty="0"/>
              <a:t>Answer: </a:t>
            </a:r>
            <a:r>
              <a:rPr lang="en-US" dirty="0"/>
              <a:t>Cosmonaut </a:t>
            </a:r>
            <a:endParaRPr lang="fr-FR" dirty="0"/>
          </a:p>
          <a:p>
            <a:r>
              <a:rPr lang="en-US" b="1" dirty="0"/>
              <a:t>Question 22: </a:t>
            </a:r>
            <a:r>
              <a:rPr lang="en-US" dirty="0"/>
              <a:t>How long does it take the moon to orbit the Earth? </a:t>
            </a:r>
            <a:r>
              <a:rPr lang="en-US" b="1" dirty="0"/>
              <a:t>Answer: </a:t>
            </a:r>
            <a:r>
              <a:rPr lang="en-US" dirty="0"/>
              <a:t>29 days </a:t>
            </a:r>
            <a:endParaRPr lang="fr-FR" dirty="0"/>
          </a:p>
          <a:p>
            <a:r>
              <a:rPr lang="en-US" b="1" dirty="0"/>
              <a:t>Question 23: </a:t>
            </a:r>
            <a:r>
              <a:rPr lang="en-US" dirty="0"/>
              <a:t>Pluto is not a planet. What is it? </a:t>
            </a:r>
            <a:r>
              <a:rPr lang="en-US" b="1" dirty="0"/>
              <a:t>Answer: </a:t>
            </a:r>
            <a:r>
              <a:rPr lang="en-US" dirty="0"/>
              <a:t>a dwarf planet (also accept: </a:t>
            </a:r>
            <a:r>
              <a:rPr lang="en-US" dirty="0" err="1"/>
              <a:t>planetiod</a:t>
            </a:r>
            <a:r>
              <a:rPr lang="en-US" dirty="0"/>
              <a:t>) </a:t>
            </a:r>
            <a:endParaRPr lang="fr-FR" dirty="0"/>
          </a:p>
          <a:p>
            <a:r>
              <a:rPr lang="en-US" b="1" dirty="0"/>
              <a:t>Question 24: </a:t>
            </a:r>
            <a:r>
              <a:rPr lang="en-US" dirty="0"/>
              <a:t>Which planet is nicknamed the “Red Planet”? </a:t>
            </a:r>
            <a:r>
              <a:rPr lang="en-US" b="1" dirty="0"/>
              <a:t>Answer: </a:t>
            </a:r>
            <a:r>
              <a:rPr lang="en-US" dirty="0"/>
              <a:t>Mars </a:t>
            </a:r>
            <a:endParaRPr lang="fr-FR" dirty="0"/>
          </a:p>
          <a:p>
            <a:r>
              <a:rPr lang="en-US" b="1" dirty="0"/>
              <a:t>Question 25: </a:t>
            </a:r>
            <a:r>
              <a:rPr lang="en-US" dirty="0"/>
              <a:t>Which is the smallest planet? </a:t>
            </a:r>
            <a:r>
              <a:rPr lang="en-US" b="1" dirty="0"/>
              <a:t>Answer: Mercury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9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9351D7-3076-C144-8B8A-9CD59A16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378"/>
            <a:ext cx="5990617" cy="6666622"/>
          </a:xfrm>
        </p:spPr>
        <p:txBody>
          <a:bodyPr>
            <a:normAutofit/>
          </a:bodyPr>
          <a:lstStyle/>
          <a:p>
            <a:r>
              <a:rPr lang="en-GB" b="1" dirty="0"/>
              <a:t>What is the Local Group?</a:t>
            </a:r>
          </a:p>
          <a:p>
            <a:r>
              <a:rPr lang="en-GB" dirty="0"/>
              <a:t>Our universe contains at least hundreds of billions of galaxies, maybe trillions, in all shapes and sizes. Most are very far away from our home galaxy, the </a:t>
            </a:r>
            <a:r>
              <a:rPr lang="en-GB" dirty="0">
                <a:hlinkClick r:id="rId2"/>
              </a:rPr>
              <a:t>Milky Way</a:t>
            </a:r>
            <a:r>
              <a:rPr lang="en-GB" dirty="0"/>
              <a:t>. </a:t>
            </a:r>
          </a:p>
          <a:p>
            <a:r>
              <a:rPr lang="en-GB" dirty="0"/>
              <a:t>Our Local Group of galaxies consists of our neighbouring galaxies within the vast universe. </a:t>
            </a:r>
          </a:p>
          <a:p>
            <a:r>
              <a:rPr lang="en-GB" dirty="0"/>
              <a:t>The Local Group galaxies are all located within roughly </a:t>
            </a:r>
            <a:r>
              <a:rPr lang="en-GB" dirty="0">
                <a:hlinkClick r:id="rId3"/>
              </a:rPr>
              <a:t>5 million light-years</a:t>
            </a:r>
            <a:r>
              <a:rPr lang="en-GB" dirty="0"/>
              <a:t> of space around us. The Local Group’s diameter is about 10 million light-years.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5FB29E-68B6-5845-9704-D4412D20D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617" y="972767"/>
            <a:ext cx="6118950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49B32-F0EC-524E-BD29-FD822007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2C1DF-76F5-FE4B-A9E8-257005940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5A1ADE-4179-7844-9011-C9510013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14"/>
            <a:ext cx="12042843" cy="68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3913EDF-EAB2-6C45-9F4D-6623FC4F2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9" y="0"/>
            <a:ext cx="9844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A6A2AF3-CFA7-E749-A251-63041778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63D41C0-ED01-0843-8DD6-EB5C6991F55F}"/>
              </a:ext>
            </a:extLst>
          </p:cNvPr>
          <p:cNvSpPr txBox="1">
            <a:spLocks/>
          </p:cNvSpPr>
          <p:nvPr/>
        </p:nvSpPr>
        <p:spPr>
          <a:xfrm>
            <a:off x="593188" y="3680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+mn-lt"/>
              </a:rPr>
              <a:t>ROUND ONE : INTRODUCTION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29A1D6-9F6E-BE4A-B9EB-6991A2C895A6}"/>
              </a:ext>
            </a:extLst>
          </p:cNvPr>
          <p:cNvSpPr txBox="1"/>
          <p:nvPr/>
        </p:nvSpPr>
        <p:spPr>
          <a:xfrm>
            <a:off x="203471" y="1970648"/>
            <a:ext cx="1023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1) What planet is closest to the sun?</a:t>
            </a:r>
            <a:endParaRPr lang="fr-FR" sz="28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B0E425-0569-1C48-8F48-9BD3C39A11D9}"/>
              </a:ext>
            </a:extLst>
          </p:cNvPr>
          <p:cNvSpPr txBox="1"/>
          <p:nvPr/>
        </p:nvSpPr>
        <p:spPr>
          <a:xfrm>
            <a:off x="583660" y="2938681"/>
            <a:ext cx="1077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2)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Which is the hottest planet?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7A3E33-8BDE-6E48-B7CB-91D6E564FD42}"/>
              </a:ext>
            </a:extLst>
          </p:cNvPr>
          <p:cNvSpPr txBox="1"/>
          <p:nvPr/>
        </p:nvSpPr>
        <p:spPr>
          <a:xfrm>
            <a:off x="583660" y="3758864"/>
            <a:ext cx="98533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3) Why is Venus hotter than Mercury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B43B09-E987-5D4A-A974-069C11913E1F}"/>
              </a:ext>
            </a:extLst>
          </p:cNvPr>
          <p:cNvSpPr txBox="1"/>
          <p:nvPr/>
        </p:nvSpPr>
        <p:spPr>
          <a:xfrm>
            <a:off x="593188" y="4759841"/>
            <a:ext cx="98533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4) How far away is the sun?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80EC332-0D1A-F045-A31D-7276BD0A79BE}"/>
              </a:ext>
            </a:extLst>
          </p:cNvPr>
          <p:cNvSpPr txBox="1"/>
          <p:nvPr/>
        </p:nvSpPr>
        <p:spPr>
          <a:xfrm>
            <a:off x="583660" y="5507153"/>
            <a:ext cx="985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5) How long does it take the sun’s light to reach Earth?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8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A6A2AF3-CFA7-E749-A251-63041778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63D41C0-ED01-0843-8DD6-EB5C6991F55F}"/>
              </a:ext>
            </a:extLst>
          </p:cNvPr>
          <p:cNvSpPr txBox="1">
            <a:spLocks/>
          </p:cNvSpPr>
          <p:nvPr/>
        </p:nvSpPr>
        <p:spPr>
          <a:xfrm>
            <a:off x="593188" y="3680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solidFill>
                  <a:schemeClr val="bg1"/>
                </a:solidFill>
              </a:rPr>
              <a:t>ROUND TWO : A LITTLE MORE CHALLENGING…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29A1D6-9F6E-BE4A-B9EB-6991A2C895A6}"/>
              </a:ext>
            </a:extLst>
          </p:cNvPr>
          <p:cNvSpPr txBox="1"/>
          <p:nvPr/>
        </p:nvSpPr>
        <p:spPr>
          <a:xfrm>
            <a:off x="203471" y="1821084"/>
            <a:ext cx="10233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6) What star is closest to the Earth?</a:t>
            </a:r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B0E425-0569-1C48-8F48-9BD3C39A11D9}"/>
              </a:ext>
            </a:extLst>
          </p:cNvPr>
          <p:cNvSpPr txBox="1"/>
          <p:nvPr/>
        </p:nvSpPr>
        <p:spPr>
          <a:xfrm>
            <a:off x="329120" y="2684665"/>
            <a:ext cx="1077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7)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Name all of the planets in order, from closest to the sun to farthest away.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7A3E33-8BDE-6E48-B7CB-91D6E564FD42}"/>
              </a:ext>
            </a:extLst>
          </p:cNvPr>
          <p:cNvSpPr txBox="1"/>
          <p:nvPr/>
        </p:nvSpPr>
        <p:spPr>
          <a:xfrm>
            <a:off x="415858" y="3952733"/>
            <a:ext cx="9853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8) How many stars are in our galaxy?</a:t>
            </a:r>
            <a:r>
              <a:rPr lang="fr-FR" sz="3200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B43B09-E987-5D4A-A974-069C11913E1F}"/>
              </a:ext>
            </a:extLst>
          </p:cNvPr>
          <p:cNvSpPr txBox="1"/>
          <p:nvPr/>
        </p:nvSpPr>
        <p:spPr>
          <a:xfrm>
            <a:off x="593188" y="4759841"/>
            <a:ext cx="9853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9) What is the name of our galaxy? </a:t>
            </a:r>
          </a:p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80EC332-0D1A-F045-A31D-7276BD0A79BE}"/>
              </a:ext>
            </a:extLst>
          </p:cNvPr>
          <p:cNvSpPr txBox="1"/>
          <p:nvPr/>
        </p:nvSpPr>
        <p:spPr>
          <a:xfrm>
            <a:off x="540597" y="5553395"/>
            <a:ext cx="98533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10) Name Jupiter’s two largest moons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fr-FR" sz="2800" dirty="0"/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1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A6A2AF3-CFA7-E749-A251-63041778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63D41C0-ED01-0843-8DD6-EB5C6991F55F}"/>
              </a:ext>
            </a:extLst>
          </p:cNvPr>
          <p:cNvSpPr txBox="1">
            <a:spLocks/>
          </p:cNvSpPr>
          <p:nvPr/>
        </p:nvSpPr>
        <p:spPr>
          <a:xfrm>
            <a:off x="593188" y="3680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</a:rPr>
              <a:t>ROUND THREE: Look up!</a:t>
            </a:r>
          </a:p>
          <a:p>
            <a:endParaRPr lang="fr-FR" sz="88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29A1D6-9F6E-BE4A-B9EB-6991A2C895A6}"/>
              </a:ext>
            </a:extLst>
          </p:cNvPr>
          <p:cNvSpPr txBox="1"/>
          <p:nvPr/>
        </p:nvSpPr>
        <p:spPr>
          <a:xfrm>
            <a:off x="203471" y="1821084"/>
            <a:ext cx="1023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11) What is another name for the “North Star”?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B0E425-0569-1C48-8F48-9BD3C39A11D9}"/>
              </a:ext>
            </a:extLst>
          </p:cNvPr>
          <p:cNvSpPr txBox="1"/>
          <p:nvPr/>
        </p:nvSpPr>
        <p:spPr>
          <a:xfrm>
            <a:off x="329120" y="2684665"/>
            <a:ext cx="1077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12) Where is the North Star located? 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7A3E33-8BDE-6E48-B7CB-91D6E564FD42}"/>
              </a:ext>
            </a:extLst>
          </p:cNvPr>
          <p:cNvSpPr txBox="1"/>
          <p:nvPr/>
        </p:nvSpPr>
        <p:spPr>
          <a:xfrm>
            <a:off x="329120" y="3762925"/>
            <a:ext cx="9853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13) </a:t>
            </a:r>
            <a:r>
              <a:rPr lang="en-US" sz="3200" b="1" dirty="0">
                <a:solidFill>
                  <a:schemeClr val="bg1"/>
                </a:solidFill>
              </a:rPr>
              <a:t>Who were the first two people to walk on the moon? </a:t>
            </a:r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B43B09-E987-5D4A-A974-069C11913E1F}"/>
              </a:ext>
            </a:extLst>
          </p:cNvPr>
          <p:cNvSpPr txBox="1"/>
          <p:nvPr/>
        </p:nvSpPr>
        <p:spPr>
          <a:xfrm>
            <a:off x="329120" y="4681009"/>
            <a:ext cx="98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14) What is the International Space Station?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80EC332-0D1A-F045-A31D-7276BD0A79BE}"/>
              </a:ext>
            </a:extLst>
          </p:cNvPr>
          <p:cNvSpPr txBox="1"/>
          <p:nvPr/>
        </p:nvSpPr>
        <p:spPr>
          <a:xfrm>
            <a:off x="393565" y="5567500"/>
            <a:ext cx="98533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15) </a:t>
            </a:r>
            <a:r>
              <a:rPr lang="en-US" sz="3200" b="1" dirty="0">
                <a:solidFill>
                  <a:schemeClr val="bg1"/>
                </a:solidFill>
              </a:rPr>
              <a:t>What is the name of the large space telescope that orbits the Earth?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0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A6A2AF3-CFA7-E749-A251-63041778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63D41C0-ED01-0843-8DD6-EB5C6991F55F}"/>
              </a:ext>
            </a:extLst>
          </p:cNvPr>
          <p:cNvSpPr txBox="1">
            <a:spLocks/>
          </p:cNvSpPr>
          <p:nvPr/>
        </p:nvSpPr>
        <p:spPr>
          <a:xfrm>
            <a:off x="593188" y="3680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</a:rPr>
              <a:t>ROUND Four: To the stars</a:t>
            </a:r>
          </a:p>
          <a:p>
            <a:endParaRPr lang="fr-FR" sz="88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29A1D6-9F6E-BE4A-B9EB-6991A2C895A6}"/>
              </a:ext>
            </a:extLst>
          </p:cNvPr>
          <p:cNvSpPr txBox="1"/>
          <p:nvPr/>
        </p:nvSpPr>
        <p:spPr>
          <a:xfrm>
            <a:off x="329120" y="1289427"/>
            <a:ext cx="1023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16) Name all of the planets that people have walked on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B0E425-0569-1C48-8F48-9BD3C39A11D9}"/>
              </a:ext>
            </a:extLst>
          </p:cNvPr>
          <p:cNvSpPr txBox="1"/>
          <p:nvPr/>
        </p:nvSpPr>
        <p:spPr>
          <a:xfrm>
            <a:off x="329120" y="2562596"/>
            <a:ext cx="1077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17) How long does it take Earth to orbit around the sun? days </a:t>
            </a:r>
            <a:endParaRPr lang="fr-F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7A3E33-8BDE-6E48-B7CB-91D6E564FD42}"/>
              </a:ext>
            </a:extLst>
          </p:cNvPr>
          <p:cNvSpPr txBox="1"/>
          <p:nvPr/>
        </p:nvSpPr>
        <p:spPr>
          <a:xfrm>
            <a:off x="329120" y="3762925"/>
            <a:ext cx="1132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18) How long does it take the Earth to rotate/spin all the way around?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B43B09-E987-5D4A-A974-069C11913E1F}"/>
              </a:ext>
            </a:extLst>
          </p:cNvPr>
          <p:cNvSpPr txBox="1"/>
          <p:nvPr/>
        </p:nvSpPr>
        <p:spPr>
          <a:xfrm>
            <a:off x="329120" y="4681009"/>
            <a:ext cx="98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19) What is a constellation?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80EC332-0D1A-F045-A31D-7276BD0A79BE}"/>
              </a:ext>
            </a:extLst>
          </p:cNvPr>
          <p:cNvSpPr txBox="1"/>
          <p:nvPr/>
        </p:nvSpPr>
        <p:spPr>
          <a:xfrm>
            <a:off x="393565" y="5567500"/>
            <a:ext cx="98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20) How many stars are in the big dipper / the plough?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4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563D41C0-ED01-0843-8DD6-EB5C6991F55F}"/>
              </a:ext>
            </a:extLst>
          </p:cNvPr>
          <p:cNvSpPr txBox="1">
            <a:spLocks/>
          </p:cNvSpPr>
          <p:nvPr/>
        </p:nvSpPr>
        <p:spPr>
          <a:xfrm>
            <a:off x="593188" y="3680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b="1" dirty="0">
                <a:solidFill>
                  <a:schemeClr val="bg1"/>
                </a:solidFill>
              </a:rPr>
              <a:t>ROUND FIVE : How </a:t>
            </a:r>
            <a:r>
              <a:rPr lang="fr-FR" sz="9600" b="1" dirty="0" err="1">
                <a:solidFill>
                  <a:schemeClr val="bg1"/>
                </a:solidFill>
              </a:rPr>
              <a:t>Curious</a:t>
            </a:r>
            <a:r>
              <a:rPr lang="fr-FR" sz="9600" b="1" dirty="0">
                <a:solidFill>
                  <a:schemeClr val="bg1"/>
                </a:solidFill>
              </a:rPr>
              <a:t>…</a:t>
            </a:r>
          </a:p>
          <a:p>
            <a:endParaRPr lang="fr-FR" sz="8800" b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7E5A30-D791-9A44-B031-7545C542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EFF7EA1-6A57-BE4F-8266-5E00BE6951C3}"/>
              </a:ext>
            </a:extLst>
          </p:cNvPr>
          <p:cNvSpPr txBox="1"/>
          <p:nvPr/>
        </p:nvSpPr>
        <p:spPr>
          <a:xfrm>
            <a:off x="329120" y="1289427"/>
            <a:ext cx="1132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21) An American space explorer is an astronaut. What is a Russian space explorer?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745DBC-37A7-4542-9A9D-26E376977D05}"/>
              </a:ext>
            </a:extLst>
          </p:cNvPr>
          <p:cNvSpPr txBox="1"/>
          <p:nvPr/>
        </p:nvSpPr>
        <p:spPr>
          <a:xfrm>
            <a:off x="329120" y="2562596"/>
            <a:ext cx="1077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22) How long does it take the moon to orbit the Earth?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B9D207-1BCB-E548-A17E-2CD6E49523E7}"/>
              </a:ext>
            </a:extLst>
          </p:cNvPr>
          <p:cNvSpPr txBox="1"/>
          <p:nvPr/>
        </p:nvSpPr>
        <p:spPr>
          <a:xfrm>
            <a:off x="329120" y="3547473"/>
            <a:ext cx="1132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23) Pluto is not a planet</a:t>
            </a:r>
            <a:r>
              <a:rPr lang="fr-FR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>
                <a:solidFill>
                  <a:schemeClr val="bg1"/>
                </a:solidFill>
              </a:rPr>
              <a:t>What is it?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671E9F-82CB-0E42-99BE-121BDF3C531C}"/>
              </a:ext>
            </a:extLst>
          </p:cNvPr>
          <p:cNvSpPr txBox="1"/>
          <p:nvPr/>
        </p:nvSpPr>
        <p:spPr>
          <a:xfrm>
            <a:off x="329120" y="4681009"/>
            <a:ext cx="98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24) Which planet is nicknamed the “Red Planet”?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9CA07BE-F74F-E742-9533-CCC70E7F0584}"/>
              </a:ext>
            </a:extLst>
          </p:cNvPr>
          <p:cNvSpPr txBox="1"/>
          <p:nvPr/>
        </p:nvSpPr>
        <p:spPr>
          <a:xfrm>
            <a:off x="393565" y="5567500"/>
            <a:ext cx="98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25) Which is the smallest planet? 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53888274-56E9-374E-AF6E-105469F4CDB9}"/>
              </a:ext>
            </a:extLst>
          </p:cNvPr>
          <p:cNvSpPr txBox="1">
            <a:spLocks/>
          </p:cNvSpPr>
          <p:nvPr/>
        </p:nvSpPr>
        <p:spPr>
          <a:xfrm>
            <a:off x="393565" y="134423"/>
            <a:ext cx="11537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+mn-lt"/>
              </a:rPr>
              <a:t>ROUND FIVE : How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Curious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96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25D3E-F934-4C4F-87B9-387D6046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BONUS 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348D05-7F56-2F4B-8CA0-BE85CE5D5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dirty="0"/>
              <a:t>What is the local group?</a:t>
            </a:r>
          </a:p>
        </p:txBody>
      </p:sp>
    </p:spTree>
    <p:extLst>
      <p:ext uri="{BB962C8B-B14F-4D97-AF65-F5344CB8AC3E}">
        <p14:creationId xmlns:p14="http://schemas.microsoft.com/office/powerpoint/2010/main" val="1453412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972</Words>
  <Application>Microsoft Macintosh PowerPoint</Application>
  <PresentationFormat>Grand écran</PresentationFormat>
  <Paragraphs>67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BONUS QUESTION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26</cp:revision>
  <dcterms:created xsi:type="dcterms:W3CDTF">2024-04-12T09:49:59Z</dcterms:created>
  <dcterms:modified xsi:type="dcterms:W3CDTF">2024-04-14T18:30:16Z</dcterms:modified>
</cp:coreProperties>
</file>