
<file path=[Content_Types].xml><?xml version="1.0" encoding="utf-8"?>
<Types xmlns="http://schemas.openxmlformats.org/package/2006/content-types">
  <Override PartName="/ppt/slides/slide18.xml" ContentType="application/vnd.openxmlformats-officedocument.presentationml.slide+xml"/>
  <Override PartName="/ppt/slides/slide9.xml" ContentType="application/vnd.openxmlformats-officedocument.presentationml.slide+xml"/>
  <Override PartName="/ppt/slides/slide14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s/slide5.xml" ContentType="application/vnd.openxmlformats-officedocument.presentationml.slide+xml"/>
  <Default Extension="rels" ContentType="application/vnd.openxmlformats-package.relationships+xml"/>
  <Default Extension="jpeg" ContentType="image/jpeg"/>
  <Override PartName="/ppt/slides/slide10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26.xml" ContentType="application/vnd.openxmlformats-officedocument.presentationml.slide+xml"/>
  <Override PartName="/docProps/app.xml" ContentType="application/vnd.openxmlformats-officedocument.extended-properties+xml"/>
  <Override PartName="/ppt/slideLayouts/slideLayout1.xml" ContentType="application/vnd.openxmlformats-officedocument.presentationml.slideLayout+xml"/>
  <Override PartName="/ppt/slides/slide22.xml" ContentType="application/vnd.openxmlformats-officedocument.presentationml.slide+xml"/>
  <Override PartName="/ppt/slides/slide30.xml" ContentType="application/vnd.openxmlformats-officedocument.presentationml.slide+xml"/>
  <Default Extension="xml" ContentType="application/xml"/>
  <Override PartName="/ppt/slides/slide19.xml" ContentType="application/vnd.openxmlformats-officedocument.presentationml.slide+xml"/>
  <Override PartName="/ppt/tableStyles.xml" ContentType="application/vnd.openxmlformats-officedocument.presentationml.tableStyles+xml"/>
  <Override PartName="/ppt/slides/slide15.xml" ContentType="application/vnd.openxmlformats-officedocument.presentationml.slide+xml"/>
  <Override PartName="/ppt/slides/slide6.xml" ContentType="application/vnd.openxmlformats-officedocument.presentationml.slide+xml"/>
  <Override PartName="/docProps/core.xml" ContentType="application/vnd.openxmlformats-package.core-properties+xml"/>
  <Override PartName="/ppt/slides/slide11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7.xml" ContentType="application/vnd.openxmlformats-officedocument.presentationml.slide+xml"/>
  <Override PartName="/ppt/slides/slide2.xml" ContentType="application/vnd.openxmlformats-officedocument.presentationml.slide+xml"/>
  <Default Extension="png" ContentType="image/png"/>
  <Override PartName="/ppt/slideLayouts/slideLayout2.xml" ContentType="application/vnd.openxmlformats-officedocument.presentationml.slideLayout+xml"/>
  <Override PartName="/ppt/slides/slide23.xml" ContentType="application/vnd.openxmlformats-officedocument.presentationml.slide+xml"/>
  <Override PartName="/ppt/slides/slide16.xml" ContentType="application/vnd.openxmlformats-officedocument.presentationml.slide+xml"/>
  <Override PartName="/ppt/slides/slide7.xml" ContentType="application/vnd.openxmlformats-officedocument.presentationml.slide+xml"/>
  <Override PartName="/ppt/presentation.xml" ContentType="application/vnd.openxmlformats-officedocument.presentationml.presentation.main+xml"/>
  <Override PartName="/ppt/slides/slide12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28.xml" ContentType="application/vnd.openxmlformats-officedocument.presentationml.slide+xml"/>
  <Override PartName="/ppt/slideLayouts/slideLayout3.xml" ContentType="application/vnd.openxmlformats-officedocument.presentationml.slideLayout+xml"/>
  <Override PartName="/ppt/slides/slide24.xml" ContentType="application/vnd.openxmlformats-officedocument.presentationml.slide+xml"/>
  <Override PartName="/ppt/slides/slide20.xml" ContentType="application/vnd.openxmlformats-officedocument.presentationml.slide+xml"/>
  <Override PartName="/ppt/slides/slide1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slides/slide13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4.xml" ContentType="application/vnd.openxmlformats-officedocument.presentationml.slide+xml"/>
  <Override PartName="/ppt/slides/slide29.xml" ContentType="application/vnd.openxmlformats-officedocument.presentationml.slide+xml"/>
  <Override PartName="/ppt/slideLayouts/slideLayout4.xml" ContentType="application/vnd.openxmlformats-officedocument.presentationml.slideLayout+xml"/>
  <Override PartName="/ppt/slides/slide25.xml" ContentType="application/vnd.openxmlformats-officedocument.presentationml.slide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s/slide21.xml" ContentType="application/vnd.openxmlformats-officedocument.presentationml.slide+xml"/>
  <Default Extension="bin" ContentType="application/vnd.openxmlformats-officedocument.presentationml.printerSettings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  <p:sldId id="283" r:id="rId3"/>
    <p:sldId id="266" r:id="rId4"/>
    <p:sldId id="267" r:id="rId5"/>
    <p:sldId id="268" r:id="rId6"/>
    <p:sldId id="269" r:id="rId7"/>
    <p:sldId id="270" r:id="rId8"/>
    <p:sldId id="271" r:id="rId9"/>
    <p:sldId id="272" r:id="rId10"/>
    <p:sldId id="274" r:id="rId11"/>
    <p:sldId id="275" r:id="rId12"/>
    <p:sldId id="276" r:id="rId13"/>
    <p:sldId id="277" r:id="rId14"/>
    <p:sldId id="278" r:id="rId15"/>
    <p:sldId id="279" r:id="rId16"/>
    <p:sldId id="273" r:id="rId17"/>
    <p:sldId id="280" r:id="rId18"/>
    <p:sldId id="281" r:id="rId19"/>
    <p:sldId id="282" r:id="rId20"/>
    <p:sldId id="284" r:id="rId21"/>
    <p:sldId id="257" r:id="rId22"/>
    <p:sldId id="263" r:id="rId23"/>
    <p:sldId id="264" r:id="rId24"/>
    <p:sldId id="265" r:id="rId25"/>
    <p:sldId id="258" r:id="rId26"/>
    <p:sldId id="259" r:id="rId27"/>
    <p:sldId id="285" r:id="rId28"/>
    <p:sldId id="260" r:id="rId29"/>
    <p:sldId id="261" r:id="rId30"/>
    <p:sldId id="262" r:id="rId31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/>
    <p:restoredTop sz="94660"/>
  </p:normalViewPr>
  <p:slideViewPr>
    <p:cSldViewPr snapToGrid="0" snapToObjects="1">
      <p:cViewPr varScale="1">
        <p:scale>
          <a:sx n="97" d="100"/>
          <a:sy n="97" d="100"/>
        </p:scale>
        <p:origin x="-67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printerSettings" Target="printerSettings/printerSettings1.bin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presProps" Target="presProps.xml"/><Relationship Id="rId34" Type="http://schemas.openxmlformats.org/officeDocument/2006/relationships/viewProps" Target="viewProps.xml"/><Relationship Id="rId35" Type="http://schemas.openxmlformats.org/officeDocument/2006/relationships/theme" Target="theme/theme1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88D4F-0ADD-CF44-815A-FB8C01E227FC}" type="datetimeFigureOut">
              <a:rPr lang="fr-FR" smtClean="0"/>
              <a:pPr/>
              <a:t>21/02/21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9AF80E-5A20-B349-9400-641160AE878C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88D4F-0ADD-CF44-815A-FB8C01E227FC}" type="datetimeFigureOut">
              <a:rPr lang="fr-FR" smtClean="0"/>
              <a:pPr/>
              <a:t>21/02/21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9AF80E-5A20-B349-9400-641160AE878C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88D4F-0ADD-CF44-815A-FB8C01E227FC}" type="datetimeFigureOut">
              <a:rPr lang="fr-FR" smtClean="0"/>
              <a:pPr/>
              <a:t>21/02/21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9AF80E-5A20-B349-9400-641160AE878C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88D4F-0ADD-CF44-815A-FB8C01E227FC}" type="datetimeFigureOut">
              <a:rPr lang="fr-FR" smtClean="0"/>
              <a:pPr/>
              <a:t>21/02/21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9AF80E-5A20-B349-9400-641160AE878C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88D4F-0ADD-CF44-815A-FB8C01E227FC}" type="datetimeFigureOut">
              <a:rPr lang="fr-FR" smtClean="0"/>
              <a:pPr/>
              <a:t>21/02/21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9AF80E-5A20-B349-9400-641160AE878C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88D4F-0ADD-CF44-815A-FB8C01E227FC}" type="datetimeFigureOut">
              <a:rPr lang="fr-FR" smtClean="0"/>
              <a:pPr/>
              <a:t>21/02/21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9AF80E-5A20-B349-9400-641160AE878C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88D4F-0ADD-CF44-815A-FB8C01E227FC}" type="datetimeFigureOut">
              <a:rPr lang="fr-FR" smtClean="0"/>
              <a:pPr/>
              <a:t>21/02/21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9AF80E-5A20-B349-9400-641160AE878C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88D4F-0ADD-CF44-815A-FB8C01E227FC}" type="datetimeFigureOut">
              <a:rPr lang="fr-FR" smtClean="0"/>
              <a:pPr/>
              <a:t>21/02/21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9AF80E-5A20-B349-9400-641160AE878C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88D4F-0ADD-CF44-815A-FB8C01E227FC}" type="datetimeFigureOut">
              <a:rPr lang="fr-FR" smtClean="0"/>
              <a:pPr/>
              <a:t>21/02/21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9AF80E-5A20-B349-9400-641160AE878C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88D4F-0ADD-CF44-815A-FB8C01E227FC}" type="datetimeFigureOut">
              <a:rPr lang="fr-FR" smtClean="0"/>
              <a:pPr/>
              <a:t>21/02/21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9AF80E-5A20-B349-9400-641160AE878C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88D4F-0ADD-CF44-815A-FB8C01E227FC}" type="datetimeFigureOut">
              <a:rPr lang="fr-FR" smtClean="0"/>
              <a:pPr/>
              <a:t>21/02/21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9AF80E-5A20-B349-9400-641160AE878C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388D4F-0ADD-CF44-815A-FB8C01E227FC}" type="datetimeFigureOut">
              <a:rPr lang="fr-FR" smtClean="0"/>
              <a:pPr/>
              <a:t>21/02/21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9AF80E-5A20-B349-9400-641160AE878C}" type="slidenum">
              <a:rPr lang="fr-FR" smtClean="0"/>
              <a:pPr/>
              <a:t>‹#›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57175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Oil and Political Islam: Regional and Global Challenges 1973-1991</a:t>
            </a:r>
            <a:r>
              <a:rPr lang="en-US" dirty="0"/>
              <a:t> 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336927" y="5753334"/>
            <a:ext cx="8807073" cy="761766"/>
          </a:xfrm>
        </p:spPr>
        <p:txBody>
          <a:bodyPr>
            <a:normAutofit/>
          </a:bodyPr>
          <a:lstStyle/>
          <a:p>
            <a:r>
              <a:rPr lang="en-GB" sz="1600" dirty="0" err="1" smtClean="0"/>
              <a:t>Ruhollah</a:t>
            </a:r>
            <a:r>
              <a:rPr lang="en-GB" sz="1600" dirty="0" smtClean="0"/>
              <a:t> Khomeini (centre) greeting supporters after returning to </a:t>
            </a:r>
            <a:r>
              <a:rPr lang="en-GB" sz="1600" dirty="0" err="1" smtClean="0"/>
              <a:t>Tehrān</a:t>
            </a:r>
            <a:r>
              <a:rPr lang="en-GB" sz="1600" dirty="0" smtClean="0"/>
              <a:t>, February 1979.</a:t>
            </a:r>
            <a:endParaRPr lang="en-GB" sz="1600" dirty="0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19536" y="1727200"/>
            <a:ext cx="5562600" cy="3746500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>
                <a:solidFill>
                  <a:srgbClr val="FF0000"/>
                </a:solidFill>
              </a:rPr>
              <a:t>Collapse of the Persian Monarchy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 smtClean="0"/>
              <a:t>By 1979 the regime of the </a:t>
            </a:r>
            <a:r>
              <a:rPr lang="en-GB" b="1" dirty="0" smtClean="0">
                <a:solidFill>
                  <a:srgbClr val="FF0000"/>
                </a:solidFill>
              </a:rPr>
              <a:t>Shah</a:t>
            </a:r>
            <a:r>
              <a:rPr lang="en-GB" dirty="0" smtClean="0"/>
              <a:t>, Mohammad Reza Shah (1919-1980) was under pressure from religious and popular revolt (there had been a general strike in October 1978).</a:t>
            </a:r>
          </a:p>
          <a:p>
            <a:r>
              <a:rPr lang="en-GB" b="1" dirty="0" smtClean="0">
                <a:solidFill>
                  <a:srgbClr val="FF0000"/>
                </a:solidFill>
              </a:rPr>
              <a:t>Ayatollah Khomeini </a:t>
            </a:r>
            <a:r>
              <a:rPr lang="en-GB" dirty="0" smtClean="0"/>
              <a:t>(1902-1989) who had been in exile since the late 1960s organized the fight against the Shah’s regime which collapsed in February 1979.</a:t>
            </a:r>
          </a:p>
          <a:p>
            <a:r>
              <a:rPr lang="en-GB" dirty="0" smtClean="0"/>
              <a:t>On 11</a:t>
            </a:r>
            <a:r>
              <a:rPr lang="en-GB" baseline="30000" dirty="0" smtClean="0"/>
              <a:t>th</a:t>
            </a:r>
            <a:r>
              <a:rPr lang="en-GB" dirty="0" smtClean="0"/>
              <a:t> February 1979 the Ayatollah declared the </a:t>
            </a:r>
            <a:r>
              <a:rPr lang="en-GB" b="1" dirty="0" smtClean="0">
                <a:solidFill>
                  <a:srgbClr val="FF0000"/>
                </a:solidFill>
              </a:rPr>
              <a:t>Islamic Republic </a:t>
            </a:r>
            <a:r>
              <a:rPr lang="en-GB" dirty="0" smtClean="0"/>
              <a:t>founded on the strict application of Islamic law.</a:t>
            </a:r>
            <a:endParaRPr lang="en-GB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00874"/>
          </a:xfrm>
        </p:spPr>
        <p:txBody>
          <a:bodyPr/>
          <a:lstStyle/>
          <a:p>
            <a:r>
              <a:rPr lang="en-GB" b="1" dirty="0" smtClean="0">
                <a:solidFill>
                  <a:srgbClr val="FF0000"/>
                </a:solidFill>
              </a:rPr>
              <a:t>Iran and regional influence</a:t>
            </a:r>
            <a:endParaRPr lang="en-GB" b="1" dirty="0">
              <a:solidFill>
                <a:srgbClr val="FF0000"/>
              </a:solidFill>
            </a:endParaRPr>
          </a:p>
        </p:txBody>
      </p:sp>
      <p:pic>
        <p:nvPicPr>
          <p:cNvPr id="4" name="Image 3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800873"/>
            <a:ext cx="8229600" cy="4358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ZoneTexte 4"/>
          <p:cNvSpPr txBox="1"/>
          <p:nvPr/>
        </p:nvSpPr>
        <p:spPr>
          <a:xfrm>
            <a:off x="457201" y="5355461"/>
            <a:ext cx="8229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Translation</a:t>
            </a:r>
            <a:r>
              <a:rPr lang="en-GB" dirty="0" smtClean="0"/>
              <a:t>: </a:t>
            </a:r>
            <a:r>
              <a:rPr lang="en-GB" dirty="0" err="1" smtClean="0"/>
              <a:t>Chitte</a:t>
            </a:r>
            <a:r>
              <a:rPr lang="en-GB" dirty="0" smtClean="0"/>
              <a:t> = </a:t>
            </a:r>
            <a:r>
              <a:rPr lang="en-GB" dirty="0" err="1" smtClean="0"/>
              <a:t>Shitte</a:t>
            </a:r>
            <a:r>
              <a:rPr lang="en-GB" dirty="0" smtClean="0"/>
              <a:t> Muslims (see slide 14 or Britannica for more details).</a:t>
            </a:r>
          </a:p>
          <a:p>
            <a:r>
              <a:rPr lang="en-GB" dirty="0" smtClean="0"/>
              <a:t>Note the proximity of the border to the USSR and think </a:t>
            </a:r>
            <a:r>
              <a:rPr lang="en-GB" b="1" dirty="0" smtClean="0"/>
              <a:t>about how the Soviet Union viewed this revolution</a:t>
            </a:r>
            <a:r>
              <a:rPr lang="en-GB" dirty="0" smtClean="0"/>
              <a:t>… (link to Part Three of this Power Point).</a:t>
            </a:r>
            <a:endParaRPr lang="en-GB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43840" y="246376"/>
            <a:ext cx="8229600" cy="1143000"/>
          </a:xfrm>
        </p:spPr>
        <p:txBody>
          <a:bodyPr/>
          <a:lstStyle/>
          <a:p>
            <a:r>
              <a:rPr lang="en-GB" b="1" dirty="0" smtClean="0">
                <a:solidFill>
                  <a:srgbClr val="FF0000"/>
                </a:solidFill>
              </a:rPr>
              <a:t>Impact of the Revolution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43840" y="1389377"/>
            <a:ext cx="8229600" cy="2420264"/>
          </a:xfrm>
        </p:spPr>
        <p:txBody>
          <a:bodyPr>
            <a:normAutofit lnSpcReduction="10000"/>
          </a:bodyPr>
          <a:lstStyle/>
          <a:p>
            <a:r>
              <a:rPr lang="en-GB" dirty="0" smtClean="0"/>
              <a:t>The </a:t>
            </a:r>
            <a:r>
              <a:rPr lang="en-GB" dirty="0" smtClean="0"/>
              <a:t>Iranian Revolution</a:t>
            </a:r>
            <a:r>
              <a:rPr lang="en-GB" dirty="0" smtClean="0"/>
              <a:t> provoked </a:t>
            </a:r>
            <a:r>
              <a:rPr lang="en-GB" dirty="0" smtClean="0"/>
              <a:t>a</a:t>
            </a:r>
            <a:r>
              <a:rPr lang="en-GB" dirty="0" smtClean="0"/>
              <a:t> </a:t>
            </a:r>
            <a:r>
              <a:rPr lang="en-GB" b="1" dirty="0" smtClean="0">
                <a:solidFill>
                  <a:srgbClr val="FF0000"/>
                </a:solidFill>
              </a:rPr>
              <a:t>second oil shock</a:t>
            </a:r>
            <a:r>
              <a:rPr lang="en-GB" dirty="0" smtClean="0"/>
              <a:t> which changed the course of geopolitics, global power balance and shook the oil markets much like the first oil shock of 1973.</a:t>
            </a:r>
          </a:p>
          <a:p>
            <a:endParaRPr lang="fr-FR" dirty="0"/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62158" y="3574671"/>
            <a:ext cx="6508477" cy="3105507"/>
          </a:xfrm>
          <a:prstGeom prst="rect">
            <a:avLst/>
          </a:prstGeom>
        </p:spPr>
      </p:pic>
      <p:sp>
        <p:nvSpPr>
          <p:cNvPr id="6" name="ZoneTexte 5"/>
          <p:cNvSpPr txBox="1"/>
          <p:nvPr/>
        </p:nvSpPr>
        <p:spPr>
          <a:xfrm>
            <a:off x="790482" y="4315000"/>
            <a:ext cx="167167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/>
              <a:t>Internal impacts of the Iranian Revolution</a:t>
            </a:r>
            <a:endParaRPr lang="en-GB" b="1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>
                <a:solidFill>
                  <a:srgbClr val="FF0000"/>
                </a:solidFill>
              </a:rPr>
              <a:t>Regional impact of the Revolution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dirty="0" smtClean="0"/>
              <a:t>Khomeini proclaimed that the governments of other Muslim counties in the Middle East were corrupt and un-Muslim and had to be overthrown (especially those governments with ties to the West or the USSR).</a:t>
            </a:r>
          </a:p>
          <a:p>
            <a:r>
              <a:rPr lang="en-GB" dirty="0" smtClean="0"/>
              <a:t>Whilst millions of Arab Muslims welcomed the revolution, especially when Iranians defied the USA by taking </a:t>
            </a:r>
            <a:r>
              <a:rPr lang="en-GB" b="1" dirty="0" smtClean="0">
                <a:solidFill>
                  <a:srgbClr val="FF0000"/>
                </a:solidFill>
              </a:rPr>
              <a:t>52 Americans hostage </a:t>
            </a:r>
            <a:r>
              <a:rPr lang="en-GB" dirty="0" smtClean="0"/>
              <a:t>at the US Embassy in November 1979, most Arab states were suspicious of Iran.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362824"/>
            <a:ext cx="8229600" cy="6142072"/>
          </a:xfrm>
        </p:spPr>
        <p:txBody>
          <a:bodyPr>
            <a:normAutofit/>
          </a:bodyPr>
          <a:lstStyle/>
          <a:p>
            <a:r>
              <a:rPr lang="en-GB" dirty="0" smtClean="0"/>
              <a:t>This mistrust arose from historical reasons because Iran was Persian not Arab, and religious reasons.</a:t>
            </a:r>
          </a:p>
          <a:p>
            <a:r>
              <a:rPr lang="en-GB" dirty="0" smtClean="0"/>
              <a:t>Most people of Iran were </a:t>
            </a:r>
            <a:r>
              <a:rPr lang="en-GB" b="1" dirty="0" smtClean="0">
                <a:solidFill>
                  <a:srgbClr val="FF0000"/>
                </a:solidFill>
              </a:rPr>
              <a:t>Shiite Muslims </a:t>
            </a:r>
            <a:r>
              <a:rPr lang="en-GB" dirty="0" smtClean="0"/>
              <a:t>whereas the majority of Arab Muslims were Sunnis.</a:t>
            </a:r>
          </a:p>
          <a:p>
            <a:r>
              <a:rPr lang="en-GB" dirty="0" smtClean="0"/>
              <a:t>When the Iran-Iraq war broke out in 1980; most Arab, Muslim states supported secular, </a:t>
            </a:r>
            <a:r>
              <a:rPr lang="en-GB" b="1" dirty="0" smtClean="0">
                <a:solidFill>
                  <a:srgbClr val="FF0000"/>
                </a:solidFill>
              </a:rPr>
              <a:t>Sunni-dominated</a:t>
            </a:r>
            <a:r>
              <a:rPr lang="en-GB" dirty="0" smtClean="0"/>
              <a:t>, Arab Iraq. They did not want to support radical Islamic Politics.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005" y="534737"/>
            <a:ext cx="9100996" cy="506663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GB" b="1" dirty="0" smtClean="0">
                <a:solidFill>
                  <a:srgbClr val="FF0000"/>
                </a:solidFill>
              </a:rPr>
              <a:t>The Second Oil Shock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0" y="1143000"/>
            <a:ext cx="9144000" cy="5307364"/>
          </a:xfrm>
        </p:spPr>
        <p:txBody>
          <a:bodyPr>
            <a:noAutofit/>
          </a:bodyPr>
          <a:lstStyle/>
          <a:p>
            <a:r>
              <a:rPr lang="en-US" sz="2400" dirty="0" smtClean="0">
                <a:latin typeface="Calibri"/>
                <a:cs typeface="Calibri"/>
              </a:rPr>
              <a:t>The </a:t>
            </a:r>
            <a:r>
              <a:rPr lang="en-US" sz="2400" dirty="0" smtClean="0">
                <a:cs typeface="Calibri"/>
              </a:rPr>
              <a:t>Iranian revolution</a:t>
            </a:r>
            <a:r>
              <a:rPr lang="en-US" sz="2400" dirty="0" smtClean="0">
                <a:cs typeface="Calibri"/>
              </a:rPr>
              <a:t> resulted </a:t>
            </a:r>
            <a:r>
              <a:rPr lang="en-US" sz="2400" dirty="0" smtClean="0">
                <a:cs typeface="Calibri"/>
              </a:rPr>
              <a:t>in a disruption in Iranian oil imports.</a:t>
            </a:r>
            <a:r>
              <a:rPr lang="en-US" sz="2400" dirty="0" smtClean="0">
                <a:cs typeface="Calibri"/>
              </a:rPr>
              <a:t> </a:t>
            </a:r>
          </a:p>
          <a:p>
            <a:r>
              <a:rPr lang="en-US" sz="2400" dirty="0" smtClean="0">
                <a:cs typeface="Calibri"/>
              </a:rPr>
              <a:t>Although Saudi </a:t>
            </a:r>
            <a:r>
              <a:rPr lang="en-US" sz="2400" dirty="0" smtClean="0">
                <a:cs typeface="Calibri"/>
              </a:rPr>
              <a:t>Arabia and other OPEC nations increased production to offset this decline, raising oil </a:t>
            </a:r>
            <a:r>
              <a:rPr lang="en-US" sz="2400" dirty="0" smtClean="0">
                <a:cs typeface="Calibri"/>
              </a:rPr>
              <a:t>prices, </a:t>
            </a:r>
            <a:r>
              <a:rPr lang="en-US" sz="2400" dirty="0" smtClean="0">
                <a:cs typeface="Calibri"/>
              </a:rPr>
              <a:t>the near nuclear disaster at Three Mile Island on March 28 increased energy anxieties throughout the United States.</a:t>
            </a:r>
          </a:p>
          <a:p>
            <a:r>
              <a:rPr lang="en-US" sz="2400" dirty="0" smtClean="0">
                <a:cs typeface="Calibri"/>
              </a:rPr>
              <a:t>Auto companies were unprepared for the sudden rise in fuel prices. As the price of oil rose from $15.85 to $39.50 over the next 12 months, motorists began panic-buying </a:t>
            </a:r>
            <a:r>
              <a:rPr lang="en-US" sz="2400" dirty="0" smtClean="0">
                <a:cs typeface="Calibri"/>
              </a:rPr>
              <a:t>gasoline.</a:t>
            </a:r>
          </a:p>
          <a:p>
            <a:r>
              <a:rPr lang="en-US" sz="2400" dirty="0" smtClean="0">
                <a:cs typeface="Calibri"/>
              </a:rPr>
              <a:t>High </a:t>
            </a:r>
            <a:r>
              <a:rPr lang="en-US" sz="2400" dirty="0" smtClean="0">
                <a:cs typeface="Calibri"/>
              </a:rPr>
              <a:t>oil prices caused industrial nations to take steps to reduce dependence on OPEC oil. </a:t>
            </a:r>
            <a:r>
              <a:rPr lang="en-US" sz="2400" b="1" dirty="0" smtClean="0">
                <a:solidFill>
                  <a:srgbClr val="FF0000"/>
                </a:solidFill>
                <a:cs typeface="Calibri"/>
              </a:rPr>
              <a:t>Non-OPEC production dramatically increased</a:t>
            </a:r>
            <a:r>
              <a:rPr lang="en-US" sz="2400" dirty="0" smtClean="0">
                <a:cs typeface="Calibri"/>
              </a:rPr>
              <a:t>, notably in the U.S.S.R, Venezuela, Nigeria and Alaska and the North Sea</a:t>
            </a:r>
            <a:r>
              <a:rPr lang="en-US" sz="2400" dirty="0" smtClean="0">
                <a:cs typeface="Calibri"/>
              </a:rPr>
              <a:t>.</a:t>
            </a:r>
          </a:p>
          <a:p>
            <a:endParaRPr lang="fr-FR" sz="2400" dirty="0">
              <a:latin typeface="Calibri"/>
              <a:cs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>
                <a:solidFill>
                  <a:srgbClr val="FF0000"/>
                </a:solidFill>
              </a:rPr>
              <a:t>Reduced influence of OPEC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>
                <a:cs typeface="Calibri"/>
              </a:rPr>
              <a:t>By 1986, daily worldwide demand for oil dropped by 5 million barrels.</a:t>
            </a:r>
            <a:r>
              <a:rPr lang="en-US" dirty="0" smtClean="0">
                <a:cs typeface="Calibri"/>
              </a:rPr>
              <a:t> </a:t>
            </a:r>
          </a:p>
          <a:p>
            <a:r>
              <a:rPr lang="en-US" dirty="0" smtClean="0">
                <a:cs typeface="Calibri"/>
              </a:rPr>
              <a:t>OPEC's </a:t>
            </a:r>
            <a:r>
              <a:rPr lang="en-US" dirty="0" smtClean="0">
                <a:cs typeface="Calibri"/>
              </a:rPr>
              <a:t>market share was reduced from 50% in 1979 to 29% in 1985. The resulting increase in fuel economy led to an </a:t>
            </a:r>
            <a:r>
              <a:rPr lang="en-US" b="1" dirty="0" smtClean="0">
                <a:solidFill>
                  <a:srgbClr val="FF0000"/>
                </a:solidFill>
                <a:cs typeface="Calibri"/>
              </a:rPr>
              <a:t>oil glut </a:t>
            </a:r>
            <a:r>
              <a:rPr lang="en-US" dirty="0" smtClean="0">
                <a:cs typeface="Calibri"/>
              </a:rPr>
              <a:t>in the 1980s. Although demand for OPEC oil eventually would rise to pre-1979 levels, the western world’s dependence on OPEC oil would never be the same.</a:t>
            </a:r>
          </a:p>
          <a:p>
            <a:endParaRPr lang="fr-FR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 smtClean="0">
                <a:solidFill>
                  <a:srgbClr val="FF0000"/>
                </a:solidFill>
              </a:rPr>
              <a:t>Political and economic repercussions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 smtClean="0"/>
              <a:t>The destabilization experienced by industrialised countries led to a new level of international cooperation.</a:t>
            </a:r>
          </a:p>
          <a:p>
            <a:r>
              <a:rPr lang="en-GB" dirty="0" smtClean="0"/>
              <a:t>In November 1976, at the initiative of </a:t>
            </a:r>
            <a:r>
              <a:rPr lang="en-GB" dirty="0" err="1" smtClean="0"/>
              <a:t>Valéry</a:t>
            </a:r>
            <a:r>
              <a:rPr lang="en-GB" dirty="0" smtClean="0"/>
              <a:t> Giscard d’Estaing, the six richest countries of the world (USA, France, Italy, Japan, UK and FRG) formed the Group of Six (</a:t>
            </a:r>
            <a:r>
              <a:rPr lang="en-GB" b="1" dirty="0" smtClean="0">
                <a:solidFill>
                  <a:srgbClr val="FF0000"/>
                </a:solidFill>
              </a:rPr>
              <a:t>G6</a:t>
            </a:r>
            <a:r>
              <a:rPr lang="en-GB" dirty="0" smtClean="0"/>
              <a:t>)  which became the </a:t>
            </a:r>
            <a:r>
              <a:rPr lang="en-GB" b="1" dirty="0" smtClean="0">
                <a:solidFill>
                  <a:srgbClr val="FF0000"/>
                </a:solidFill>
              </a:rPr>
              <a:t>G7</a:t>
            </a:r>
            <a:r>
              <a:rPr lang="en-GB" dirty="0" smtClean="0"/>
              <a:t> in 1976 with the addition of Canada.</a:t>
            </a:r>
          </a:p>
          <a:p>
            <a:r>
              <a:rPr lang="en-GB" dirty="0" smtClean="0"/>
              <a:t>The purpose of the G7 was/is for major world leaders to meet annually and discuss global economic questions.</a:t>
            </a:r>
          </a:p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94370"/>
            <a:ext cx="8229600" cy="5931794"/>
          </a:xfrm>
        </p:spPr>
        <p:txBody>
          <a:bodyPr>
            <a:normAutofit fontScale="92500" lnSpcReduction="10000"/>
          </a:bodyPr>
          <a:lstStyle/>
          <a:p>
            <a:r>
              <a:rPr lang="en-GB" dirty="0" smtClean="0"/>
              <a:t>From 1979, </a:t>
            </a:r>
            <a:r>
              <a:rPr lang="en-GB" b="1" dirty="0" err="1" smtClean="0">
                <a:solidFill>
                  <a:srgbClr val="FF0000"/>
                </a:solidFill>
              </a:rPr>
              <a:t>n</a:t>
            </a:r>
            <a:r>
              <a:rPr lang="en-GB" b="1" dirty="0" err="1" smtClean="0">
                <a:solidFill>
                  <a:srgbClr val="FF0000"/>
                </a:solidFill>
              </a:rPr>
              <a:t>eoliberalism</a:t>
            </a:r>
            <a:r>
              <a:rPr lang="en-GB" dirty="0" smtClean="0"/>
              <a:t> and </a:t>
            </a:r>
            <a:r>
              <a:rPr lang="en-GB" b="1" dirty="0" smtClean="0">
                <a:solidFill>
                  <a:srgbClr val="FF0000"/>
                </a:solidFill>
              </a:rPr>
              <a:t>deregulation</a:t>
            </a:r>
            <a:r>
              <a:rPr lang="en-GB" dirty="0" smtClean="0"/>
              <a:t> were pursued as policy options in order to confront the crisis.</a:t>
            </a:r>
          </a:p>
          <a:p>
            <a:r>
              <a:rPr lang="en-GB" dirty="0" smtClean="0"/>
              <a:t>This policies were most prominently deployed by Margaret Thatcher in the UK (PM 1979-90) and </a:t>
            </a:r>
            <a:r>
              <a:rPr lang="en-GB" b="1" dirty="0" smtClean="0">
                <a:solidFill>
                  <a:srgbClr val="FF0000"/>
                </a:solidFill>
              </a:rPr>
              <a:t>Ronald Regan </a:t>
            </a:r>
            <a:r>
              <a:rPr lang="en-GB" dirty="0" smtClean="0"/>
              <a:t>in the USA (President 1981-89).  </a:t>
            </a:r>
          </a:p>
          <a:p>
            <a:r>
              <a:rPr lang="en-GB" dirty="0" smtClean="0"/>
              <a:t>Japan, FRG and France (under President </a:t>
            </a:r>
            <a:r>
              <a:rPr lang="fr-CA" dirty="0" smtClean="0"/>
              <a:t>Mitterrand</a:t>
            </a:r>
            <a:r>
              <a:rPr lang="en-GB" dirty="0" smtClean="0"/>
              <a:t>) also implemented privatisation programmes in response. </a:t>
            </a:r>
          </a:p>
          <a:p>
            <a:r>
              <a:rPr lang="en-GB" dirty="0" smtClean="0"/>
              <a:t>These policies had varying degrees of success and were criticised for their social consequences (such as increase unemployment and reduced welfare expenditure).</a:t>
            </a:r>
            <a:endParaRPr lang="en-GB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>
                <a:solidFill>
                  <a:srgbClr val="FF0000"/>
                </a:solidFill>
              </a:rPr>
              <a:t>Part One: the ‘73 Shock</a:t>
            </a:r>
            <a:endParaRPr lang="en-GB" b="1" dirty="0">
              <a:solidFill>
                <a:srgbClr val="FF0000"/>
              </a:solidFill>
            </a:endParaRPr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0073" y="1695848"/>
            <a:ext cx="7068832" cy="456457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42782"/>
            <a:ext cx="8229600" cy="1143000"/>
          </a:xfrm>
        </p:spPr>
        <p:txBody>
          <a:bodyPr/>
          <a:lstStyle/>
          <a:p>
            <a:r>
              <a:rPr lang="en-GB" b="1" dirty="0" smtClean="0">
                <a:solidFill>
                  <a:srgbClr val="FF0000"/>
                </a:solidFill>
              </a:rPr>
              <a:t>Part Three: Rise of Radical Islam</a:t>
            </a:r>
            <a:endParaRPr lang="en-GB" b="1" dirty="0">
              <a:solidFill>
                <a:srgbClr val="FF0000"/>
              </a:solidFill>
            </a:endParaRPr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4127" y="1004371"/>
            <a:ext cx="7643340" cy="5672218"/>
          </a:xfrm>
          <a:prstGeom prst="rect">
            <a:avLst/>
          </a:prstGeom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/>
              <a:t>Overview</a:t>
            </a:r>
            <a:endParaRPr lang="en-GB" b="1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From the late 1960s, </a:t>
            </a:r>
            <a:r>
              <a:rPr lang="en-GB" b="1" dirty="0" smtClean="0">
                <a:solidFill>
                  <a:srgbClr val="FF0000"/>
                </a:solidFill>
              </a:rPr>
              <a:t>Arab nationalism </a:t>
            </a:r>
            <a:r>
              <a:rPr lang="en-GB" dirty="0" smtClean="0"/>
              <a:t>lost its appeal and </a:t>
            </a:r>
            <a:r>
              <a:rPr lang="en-GB" b="1" dirty="0" smtClean="0">
                <a:solidFill>
                  <a:srgbClr val="FF0000"/>
                </a:solidFill>
              </a:rPr>
              <a:t>Islamic fundamentalism </a:t>
            </a:r>
            <a:r>
              <a:rPr lang="en-GB" dirty="0" smtClean="0"/>
              <a:t>became a growing force in the Middle East. </a:t>
            </a:r>
            <a:r>
              <a:rPr lang="en-GB" b="1" dirty="0" smtClean="0">
                <a:solidFill>
                  <a:srgbClr val="FF0000"/>
                </a:solidFill>
              </a:rPr>
              <a:t>Al-Qaida </a:t>
            </a:r>
            <a:r>
              <a:rPr lang="en-GB" dirty="0" smtClean="0"/>
              <a:t>emerged and later grew into a worldwide network of Islamic radicals.</a:t>
            </a:r>
            <a:r>
              <a:rPr lang="en-GB" dirty="0" smtClean="0"/>
              <a:t> </a:t>
            </a:r>
          </a:p>
          <a:p>
            <a:r>
              <a:rPr lang="en-GB" dirty="0" smtClean="0"/>
              <a:t>It </a:t>
            </a:r>
            <a:r>
              <a:rPr lang="en-GB" dirty="0" smtClean="0"/>
              <a:t>achieved international notoriety in 2001 with its attacks on New York and Washington D.C.</a:t>
            </a:r>
            <a:endParaRPr lang="en-GB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 smtClean="0"/>
              <a:t>Why did Arab Nationalism lose its appeal?</a:t>
            </a:r>
            <a:endParaRPr lang="en-GB" b="1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The death of </a:t>
            </a:r>
            <a:r>
              <a:rPr lang="en-GB" b="1" dirty="0" smtClean="0">
                <a:solidFill>
                  <a:srgbClr val="FF0000"/>
                </a:solidFill>
              </a:rPr>
              <a:t>Nasser</a:t>
            </a:r>
            <a:r>
              <a:rPr lang="en-GB" dirty="0" smtClean="0"/>
              <a:t>, in 1970, in some ways symbolised the decline of </a:t>
            </a:r>
            <a:r>
              <a:rPr lang="en-GB" b="1" dirty="0" smtClean="0">
                <a:solidFill>
                  <a:srgbClr val="FF0000"/>
                </a:solidFill>
              </a:rPr>
              <a:t>Arab nationalism </a:t>
            </a:r>
            <a:r>
              <a:rPr lang="en-GB" dirty="0" smtClean="0"/>
              <a:t>since he was seen as the voice of this movement.</a:t>
            </a:r>
          </a:p>
          <a:p>
            <a:r>
              <a:rPr lang="en-GB" dirty="0" smtClean="0"/>
              <a:t>However, Israel’s victory and humiliation of Egypt, Syria and Jordan in </a:t>
            </a:r>
            <a:r>
              <a:rPr lang="en-GB" dirty="0" smtClean="0"/>
              <a:t>the Six Day War </a:t>
            </a:r>
            <a:r>
              <a:rPr lang="en-GB" dirty="0" smtClean="0"/>
              <a:t>of 1967, meant that Arab nationalism </a:t>
            </a:r>
            <a:r>
              <a:rPr lang="en-GB" dirty="0" smtClean="0"/>
              <a:t>had </a:t>
            </a:r>
            <a:r>
              <a:rPr lang="en-GB" dirty="0" smtClean="0"/>
              <a:t>already lost its appeal since it was seen to have failed.</a:t>
            </a:r>
          </a:p>
          <a:p>
            <a:endParaRPr lang="en-GB" dirty="0" smtClean="0"/>
          </a:p>
          <a:p>
            <a:endParaRPr lang="en-GB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The vacuum left by Arab nationalism was filled by Islamic fundamentalism a.k.a. political Islam.</a:t>
            </a:r>
          </a:p>
          <a:p>
            <a:r>
              <a:rPr lang="en-GB" dirty="0" smtClean="0"/>
              <a:t>This was based on the belief that States should be based on laws derived from the Koran. Followers are known as fundamentalists because they believe the state should be </a:t>
            </a:r>
            <a:r>
              <a:rPr lang="en-GB" b="1" dirty="0" smtClean="0">
                <a:solidFill>
                  <a:srgbClr val="FF0000"/>
                </a:solidFill>
              </a:rPr>
              <a:t>fundamentally based on Islamic law</a:t>
            </a:r>
            <a:r>
              <a:rPr lang="en-GB" dirty="0" smtClean="0"/>
              <a:t>.</a:t>
            </a:r>
          </a:p>
          <a:p>
            <a:endParaRPr lang="en-GB" dirty="0"/>
          </a:p>
        </p:txBody>
      </p:sp>
      <p:sp>
        <p:nvSpPr>
          <p:cNvPr id="4" name="Titre 1"/>
          <p:cNvSpPr txBox="1">
            <a:spLocks/>
          </p:cNvSpPr>
          <p:nvPr/>
        </p:nvSpPr>
        <p:spPr>
          <a:xfrm>
            <a:off x="457200" y="4270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4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What is political Islam?</a:t>
            </a:r>
            <a:endParaRPr kumimoji="0" lang="en-GB" sz="44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b="1" dirty="0" smtClean="0"/>
              <a:t>The Second Cold War</a:t>
            </a:r>
            <a:endParaRPr lang="en-GB" b="1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73005"/>
          </a:xfrm>
        </p:spPr>
        <p:txBody>
          <a:bodyPr>
            <a:normAutofit fontScale="92500" lnSpcReduction="20000"/>
          </a:bodyPr>
          <a:lstStyle/>
          <a:p>
            <a:r>
              <a:rPr lang="fr-FR" dirty="0" smtClean="0"/>
              <a:t>In </a:t>
            </a:r>
            <a:r>
              <a:rPr lang="en-GB" dirty="0" smtClean="0"/>
              <a:t>1978 Afghan communists, supported by the USSR seized control of the government of their country. They immediately faced rebellion from a number of Islamist groups who resented communist influence.</a:t>
            </a:r>
          </a:p>
          <a:p>
            <a:r>
              <a:rPr lang="en-GB" dirty="0" smtClean="0"/>
              <a:t>In December 1979 the Soviet Union sent in troops to assist the government. This led to a huge rebellion over the next 10 years as Afghan guerrillas, known as the </a:t>
            </a:r>
            <a:r>
              <a:rPr lang="en-GB" b="1" i="1" dirty="0" err="1" smtClean="0">
                <a:solidFill>
                  <a:srgbClr val="FF0000"/>
                </a:solidFill>
              </a:rPr>
              <a:t>mujahideen</a:t>
            </a:r>
            <a:r>
              <a:rPr lang="en-GB" dirty="0" smtClean="0"/>
              <a:t>, fought the Soviet troops and were supported by other Muslim countries such as Pakistan and Saudi Arabia + the USA and UK who wanted to defeat the USSR.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/>
              <a:t>The Middle East in 1979</a:t>
            </a:r>
            <a:endParaRPr lang="en-GB" b="1" dirty="0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5850" y="1588076"/>
            <a:ext cx="6972300" cy="4660900"/>
          </a:xfrm>
          <a:prstGeom prst="rect">
            <a:avLst/>
          </a:prstGeom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/>
              <a:t>Rationale for the Soviet Invasion</a:t>
            </a:r>
            <a:endParaRPr lang="en-GB" b="1" dirty="0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0526" y="2026876"/>
            <a:ext cx="7207502" cy="3758751"/>
          </a:xfrm>
          <a:prstGeom prst="rect">
            <a:avLst/>
          </a:prstGeom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/>
              <a:t>Emergence </a:t>
            </a:r>
            <a:r>
              <a:rPr lang="en-GB" b="1" dirty="0" smtClean="0"/>
              <a:t>of al-Qaida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The </a:t>
            </a:r>
            <a:r>
              <a:rPr lang="en-GB" b="1" dirty="0" smtClean="0">
                <a:solidFill>
                  <a:srgbClr val="FF0000"/>
                </a:solidFill>
              </a:rPr>
              <a:t>USA provided weaponry </a:t>
            </a:r>
            <a:r>
              <a:rPr lang="en-GB" dirty="0" smtClean="0"/>
              <a:t>(e.g. Stinger missiles to shoot down Soviet helicopter gunships), </a:t>
            </a:r>
            <a:r>
              <a:rPr lang="en-GB" b="1" dirty="0" smtClean="0">
                <a:solidFill>
                  <a:srgbClr val="FF0000"/>
                </a:solidFill>
              </a:rPr>
              <a:t>Saudi Arabia encouraged volunteers </a:t>
            </a:r>
            <a:r>
              <a:rPr lang="en-GB" dirty="0" smtClean="0"/>
              <a:t>to go and fight in Afghanistan, and the </a:t>
            </a:r>
            <a:r>
              <a:rPr lang="en-GB" b="1" dirty="0" smtClean="0">
                <a:solidFill>
                  <a:srgbClr val="FF0000"/>
                </a:solidFill>
              </a:rPr>
              <a:t>US, UK</a:t>
            </a:r>
            <a:r>
              <a:rPr lang="en-GB" b="1" dirty="0" smtClean="0">
                <a:solidFill>
                  <a:srgbClr val="FF0000"/>
                </a:solidFill>
              </a:rPr>
              <a:t> &amp; </a:t>
            </a:r>
            <a:r>
              <a:rPr lang="en-GB" b="1" dirty="0" smtClean="0">
                <a:solidFill>
                  <a:srgbClr val="FF0000"/>
                </a:solidFill>
              </a:rPr>
              <a:t>Pakistani intelligence services trained and armed </a:t>
            </a:r>
            <a:r>
              <a:rPr lang="en-GB" dirty="0" smtClean="0"/>
              <a:t>these recruits to fight against the Soviets. </a:t>
            </a:r>
          </a:p>
          <a:p>
            <a:endParaRPr lang="fr-FR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261881"/>
            <a:ext cx="8229600" cy="6285136"/>
          </a:xfrm>
        </p:spPr>
        <p:txBody>
          <a:bodyPr>
            <a:normAutofit fontScale="92500" lnSpcReduction="20000"/>
          </a:bodyPr>
          <a:lstStyle/>
          <a:p>
            <a:r>
              <a:rPr lang="en-GB" dirty="0" smtClean="0"/>
              <a:t>One of the Saudi volunteers was </a:t>
            </a:r>
            <a:r>
              <a:rPr lang="en-GB" b="1" dirty="0" smtClean="0">
                <a:solidFill>
                  <a:srgbClr val="FF0000"/>
                </a:solidFill>
              </a:rPr>
              <a:t>Osama Bin Laden</a:t>
            </a:r>
            <a:r>
              <a:rPr lang="en-GB" dirty="0" smtClean="0"/>
              <a:t> (son of a large construction business owner in Saudi Arabia) who organized the activities of thousands of Arab Islamists fighting alongside the </a:t>
            </a:r>
            <a:r>
              <a:rPr lang="en-GB" b="1" dirty="0" err="1" smtClean="0">
                <a:solidFill>
                  <a:srgbClr val="FF0000"/>
                </a:solidFill>
              </a:rPr>
              <a:t>mujahideen</a:t>
            </a:r>
            <a:r>
              <a:rPr lang="en-GB" dirty="0" smtClean="0"/>
              <a:t>.</a:t>
            </a:r>
            <a:endParaRPr lang="en-GB" dirty="0" smtClean="0"/>
          </a:p>
          <a:p>
            <a:r>
              <a:rPr lang="en-GB" dirty="0" smtClean="0"/>
              <a:t>He also established training camps or bases, the Arabic word for which is al-Qaida.</a:t>
            </a:r>
          </a:p>
          <a:p>
            <a:r>
              <a:rPr lang="en-GB" dirty="0" smtClean="0"/>
              <a:t>These ‘Arab Afghans’ became very experienced </a:t>
            </a:r>
            <a:r>
              <a:rPr lang="en-GB" b="1" dirty="0" smtClean="0">
                <a:solidFill>
                  <a:srgbClr val="FF0000"/>
                </a:solidFill>
              </a:rPr>
              <a:t>guerrilla fighters</a:t>
            </a:r>
            <a:r>
              <a:rPr lang="en-GB" dirty="0" smtClean="0"/>
              <a:t>. </a:t>
            </a:r>
          </a:p>
          <a:p>
            <a:r>
              <a:rPr lang="en-GB" dirty="0" smtClean="0"/>
              <a:t>In 1989 the Soviet Union withdrew. Many Islamist groups felt if they could defeat the </a:t>
            </a:r>
            <a:r>
              <a:rPr lang="en-GB" dirty="0" smtClean="0"/>
              <a:t>USSR then they could also defeat weaker, unpopular Arab regimes (e.g. repeated terrorist attacks on police and government officials in Egypt throughout the 1990s).</a:t>
            </a:r>
            <a:endParaRPr lang="en-GB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/>
              <a:t>Iraq War 1990-91</a:t>
            </a:r>
            <a:endParaRPr lang="en-GB" b="1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GB" dirty="0" smtClean="0"/>
              <a:t>The US-led attack on Iraq following the </a:t>
            </a:r>
            <a:r>
              <a:rPr lang="en-GB" b="1" dirty="0" smtClean="0">
                <a:solidFill>
                  <a:srgbClr val="FF0000"/>
                </a:solidFill>
              </a:rPr>
              <a:t>invasion of Kuwait </a:t>
            </a:r>
            <a:r>
              <a:rPr lang="en-GB" dirty="0" smtClean="0"/>
              <a:t>by Saddam Hussein in 1990-91 shattered the alliance with the ‘Arab Afghan’ fighters.</a:t>
            </a:r>
          </a:p>
          <a:p>
            <a:r>
              <a:rPr lang="en-GB" dirty="0" smtClean="0"/>
              <a:t>The Saudi government invited US troops into Saudi Arabia. The Arab Afghans were </a:t>
            </a:r>
            <a:r>
              <a:rPr lang="en-GB" dirty="0" smtClean="0"/>
              <a:t>horrified to see the forces of unbelievers occupying Islamic soil.</a:t>
            </a:r>
          </a:p>
          <a:p>
            <a:r>
              <a:rPr lang="en-GB" dirty="0" smtClean="0"/>
              <a:t>In the eyes of Osama Bin Laden the Saudi authorities had forfeited their claim to protect Islam.</a:t>
            </a:r>
          </a:p>
          <a:p>
            <a:r>
              <a:rPr lang="en-GB" dirty="0" smtClean="0"/>
              <a:t>In 1992 he left Saudi Arabia for the Sudan and two years later he became stateless when the Saudi government deprived him of his Saudi nationality.</a:t>
            </a:r>
            <a:endParaRPr lang="en-GB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b="1" dirty="0" smtClean="0">
                <a:solidFill>
                  <a:srgbClr val="FF0000"/>
                </a:solidFill>
              </a:rPr>
              <a:t>Overview of the Oil </a:t>
            </a:r>
            <a:r>
              <a:rPr lang="en-GB" b="1" dirty="0" smtClean="0">
                <a:solidFill>
                  <a:srgbClr val="FF0000"/>
                </a:solidFill>
              </a:rPr>
              <a:t>P</a:t>
            </a:r>
            <a:r>
              <a:rPr lang="en-GB" b="1" dirty="0" smtClean="0">
                <a:solidFill>
                  <a:srgbClr val="FF0000"/>
                </a:solidFill>
              </a:rPr>
              <a:t>rice Shocks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34275"/>
          </a:xfrm>
        </p:spPr>
        <p:txBody>
          <a:bodyPr>
            <a:normAutofit fontScale="85000" lnSpcReduction="20000"/>
          </a:bodyPr>
          <a:lstStyle/>
          <a:p>
            <a:r>
              <a:rPr lang="en-GB" dirty="0" smtClean="0"/>
              <a:t>In 1973 the </a:t>
            </a:r>
            <a:r>
              <a:rPr lang="en-GB" b="1" dirty="0" smtClean="0">
                <a:solidFill>
                  <a:srgbClr val="FF0000"/>
                </a:solidFill>
              </a:rPr>
              <a:t>Yom Kippur War </a:t>
            </a:r>
            <a:r>
              <a:rPr lang="en-GB" dirty="0" smtClean="0"/>
              <a:t>led to a global economic crisis and the return of </a:t>
            </a:r>
            <a:r>
              <a:rPr lang="en-GB" b="1" dirty="0" smtClean="0">
                <a:solidFill>
                  <a:srgbClr val="FF0000"/>
                </a:solidFill>
              </a:rPr>
              <a:t>mass unemployment</a:t>
            </a:r>
            <a:r>
              <a:rPr lang="en-GB" dirty="0" smtClean="0"/>
              <a:t> in the industrialised countries for the first time since the 1930s, due to an </a:t>
            </a:r>
            <a:r>
              <a:rPr lang="en-GB" b="1" dirty="0" smtClean="0">
                <a:solidFill>
                  <a:srgbClr val="FF0000"/>
                </a:solidFill>
              </a:rPr>
              <a:t>OPEC</a:t>
            </a:r>
            <a:r>
              <a:rPr lang="en-GB" dirty="0" smtClean="0"/>
              <a:t> imposed oil embargo.</a:t>
            </a:r>
          </a:p>
          <a:p>
            <a:r>
              <a:rPr lang="en-GB" dirty="0" smtClean="0"/>
              <a:t>This also marked the end of the so-called ‘</a:t>
            </a:r>
            <a:r>
              <a:rPr lang="fr-CA" b="1" dirty="0" smtClean="0">
                <a:solidFill>
                  <a:srgbClr val="FF0000"/>
                </a:solidFill>
              </a:rPr>
              <a:t>Trente Glorieuses</a:t>
            </a:r>
            <a:r>
              <a:rPr lang="en-GB" dirty="0" smtClean="0"/>
              <a:t>’ of economic growth from 1945 to 1975 (as it was later described by French economist Jean </a:t>
            </a:r>
            <a:r>
              <a:rPr lang="en-GB" dirty="0" err="1" smtClean="0"/>
              <a:t>Fourstié</a:t>
            </a:r>
            <a:r>
              <a:rPr lang="en-GB" dirty="0" smtClean="0"/>
              <a:t> in 1979).</a:t>
            </a:r>
          </a:p>
          <a:p>
            <a:r>
              <a:rPr lang="en-GB" dirty="0" smtClean="0"/>
              <a:t>The situation was further compounded in 1979 by the </a:t>
            </a:r>
            <a:r>
              <a:rPr lang="en-GB" b="1" dirty="0" smtClean="0">
                <a:solidFill>
                  <a:srgbClr val="FF0000"/>
                </a:solidFill>
              </a:rPr>
              <a:t>Iranian Revolution</a:t>
            </a:r>
            <a:r>
              <a:rPr lang="en-GB" dirty="0" smtClean="0"/>
              <a:t>. Although this only led to a 4% drop in world oil production, the oil market’s reaction doubled the price of crude oil to $39.50 per barrel by 1980.</a:t>
            </a:r>
          </a:p>
          <a:p>
            <a:endParaRPr lang="fr-FR" dirty="0" smtClean="0"/>
          </a:p>
          <a:p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63010" y="563043"/>
            <a:ext cx="8157096" cy="55256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3200" b="1" dirty="0" smtClean="0">
                <a:solidFill>
                  <a:srgbClr val="FF0000"/>
                </a:solidFill>
              </a:rPr>
              <a:t>Impact of the 1973 and 1979 oil price shocks</a:t>
            </a:r>
            <a:endParaRPr lang="en-GB" sz="3200" b="1" dirty="0">
              <a:solidFill>
                <a:srgbClr val="FF0000"/>
              </a:solidFill>
            </a:endParaRPr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3586" y="1417638"/>
            <a:ext cx="8703073" cy="497909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 smtClean="0">
                <a:solidFill>
                  <a:srgbClr val="FF0000"/>
                </a:solidFill>
              </a:rPr>
              <a:t>A Connecticut filling station in 1974 amid the oil embargo</a:t>
            </a:r>
            <a:endParaRPr lang="en-GB" b="1" dirty="0">
              <a:solidFill>
                <a:srgbClr val="FF0000"/>
              </a:solidFill>
            </a:endParaRPr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9800" y="1663640"/>
            <a:ext cx="7264400" cy="480060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33243"/>
            <a:ext cx="5218721" cy="2200556"/>
          </a:xfrm>
        </p:spPr>
        <p:txBody>
          <a:bodyPr>
            <a:normAutofit/>
          </a:bodyPr>
          <a:lstStyle/>
          <a:p>
            <a:r>
              <a:rPr lang="en-GB" b="1" dirty="0" smtClean="0">
                <a:solidFill>
                  <a:srgbClr val="FF0000"/>
                </a:solidFill>
              </a:rPr>
              <a:t>Prelude to the 1973 Oil </a:t>
            </a:r>
            <a:r>
              <a:rPr lang="en-GB" b="1" dirty="0" smtClean="0">
                <a:solidFill>
                  <a:srgbClr val="FF0000"/>
                </a:solidFill>
              </a:rPr>
              <a:t>P</a:t>
            </a:r>
            <a:r>
              <a:rPr lang="en-GB" b="1" dirty="0" smtClean="0">
                <a:solidFill>
                  <a:srgbClr val="FF0000"/>
                </a:solidFill>
              </a:rPr>
              <a:t>rice Shock:</a:t>
            </a:r>
            <a:br>
              <a:rPr lang="en-GB" b="1" dirty="0" smtClean="0">
                <a:solidFill>
                  <a:srgbClr val="FF0000"/>
                </a:solidFill>
              </a:rPr>
            </a:br>
            <a:r>
              <a:rPr lang="en-GB" b="1" dirty="0" smtClean="0">
                <a:solidFill>
                  <a:srgbClr val="FF0000"/>
                </a:solidFill>
              </a:rPr>
              <a:t>The Nixon Shock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94381" y="2591592"/>
            <a:ext cx="8492419" cy="4094715"/>
          </a:xfrm>
        </p:spPr>
        <p:txBody>
          <a:bodyPr>
            <a:normAutofit fontScale="85000" lnSpcReduction="10000"/>
          </a:bodyPr>
          <a:lstStyle/>
          <a:p>
            <a:r>
              <a:rPr lang="en-GB" dirty="0" smtClean="0"/>
              <a:t>The conditions for the ’73 embargo were created by President Nixon’s decision in 1971 to take the United States off the </a:t>
            </a:r>
            <a:r>
              <a:rPr lang="en-GB" b="1" dirty="0" smtClean="0">
                <a:solidFill>
                  <a:srgbClr val="FF0000"/>
                </a:solidFill>
              </a:rPr>
              <a:t>Gold Standard</a:t>
            </a:r>
            <a:r>
              <a:rPr lang="en-GB" dirty="0" smtClean="0"/>
              <a:t>.</a:t>
            </a:r>
          </a:p>
          <a:p>
            <a:r>
              <a:rPr lang="en-GB" dirty="0" smtClean="0"/>
              <a:t>This meant countries could no longer redeem US dollars held in their foreign exchange reserves for gold. (In taking this decision, Nixon also went against the </a:t>
            </a:r>
            <a:r>
              <a:rPr lang="en-GB" b="1" dirty="0" err="1" smtClean="0">
                <a:solidFill>
                  <a:srgbClr val="FF0000"/>
                </a:solidFill>
              </a:rPr>
              <a:t>Bretton</a:t>
            </a:r>
            <a:r>
              <a:rPr lang="en-GB" b="1" dirty="0" smtClean="0">
                <a:solidFill>
                  <a:srgbClr val="FF0000"/>
                </a:solidFill>
              </a:rPr>
              <a:t> Woods </a:t>
            </a:r>
            <a:r>
              <a:rPr lang="en-GB" dirty="0" smtClean="0"/>
              <a:t>Agreement).</a:t>
            </a:r>
          </a:p>
          <a:p>
            <a:r>
              <a:rPr lang="en-GB" dirty="0" smtClean="0"/>
              <a:t>There were two notable consequences: firstly the </a:t>
            </a:r>
            <a:r>
              <a:rPr lang="en-GB" b="1" dirty="0" smtClean="0">
                <a:solidFill>
                  <a:srgbClr val="FF0000"/>
                </a:solidFill>
              </a:rPr>
              <a:t>price of gold shot up </a:t>
            </a:r>
            <a:r>
              <a:rPr lang="en-GB" dirty="0" smtClean="0"/>
              <a:t>and secondly the </a:t>
            </a:r>
            <a:r>
              <a:rPr lang="en-GB" b="1" dirty="0" smtClean="0">
                <a:solidFill>
                  <a:srgbClr val="FF0000"/>
                </a:solidFill>
              </a:rPr>
              <a:t>value of the dollar fell</a:t>
            </a:r>
            <a:r>
              <a:rPr lang="en-GB" dirty="0" smtClean="0"/>
              <a:t>. This double whammy hurt the </a:t>
            </a:r>
            <a:r>
              <a:rPr lang="en-GB" b="1" dirty="0" smtClean="0">
                <a:solidFill>
                  <a:srgbClr val="FF0000"/>
                </a:solidFill>
              </a:rPr>
              <a:t>OPEC</a:t>
            </a:r>
            <a:r>
              <a:rPr lang="en-GB" dirty="0" smtClean="0"/>
              <a:t> countries.</a:t>
            </a:r>
            <a:endParaRPr lang="en-GB" dirty="0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06876" y="0"/>
            <a:ext cx="2937124" cy="243379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>
                <a:solidFill>
                  <a:srgbClr val="FF0000"/>
                </a:solidFill>
              </a:rPr>
              <a:t>The OPEC Response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GB" dirty="0" smtClean="0"/>
              <a:t>The plummeting value of the dollar hurt OPEC countries because all oil contracts were priced in US dollars. </a:t>
            </a:r>
          </a:p>
          <a:p>
            <a:r>
              <a:rPr lang="en-GB" b="1" dirty="0" smtClean="0">
                <a:solidFill>
                  <a:srgbClr val="FF0000"/>
                </a:solidFill>
              </a:rPr>
              <a:t>This meant their revenues fell with the dollar.</a:t>
            </a:r>
          </a:p>
          <a:p>
            <a:r>
              <a:rPr lang="en-GB" dirty="0" smtClean="0"/>
              <a:t>On October 19, 1973, Nixon requested $2.2 billion from Congress in emergency military aid for Israel (fighting the </a:t>
            </a:r>
            <a:r>
              <a:rPr lang="en-GB" b="1" dirty="0" smtClean="0">
                <a:solidFill>
                  <a:srgbClr val="FF0000"/>
                </a:solidFill>
              </a:rPr>
              <a:t>Yom Kippur War</a:t>
            </a:r>
            <a:r>
              <a:rPr lang="en-GB" dirty="0" smtClean="0"/>
              <a:t>). </a:t>
            </a:r>
          </a:p>
          <a:p>
            <a:r>
              <a:rPr lang="en-GB" dirty="0" smtClean="0"/>
              <a:t>The Arab members of OPEC responded by halting oil exports to the United States and other Israeli allies. </a:t>
            </a:r>
          </a:p>
          <a:p>
            <a:r>
              <a:rPr lang="en-GB" dirty="0" smtClean="0"/>
              <a:t>Egypt, Syria, and Israel declared a truce on October 25, 1973. OPEC continued the embargo until March 1974. </a:t>
            </a:r>
            <a:r>
              <a:rPr lang="en-GB" b="1" dirty="0" smtClean="0">
                <a:solidFill>
                  <a:srgbClr val="FF0000"/>
                </a:solidFill>
              </a:rPr>
              <a:t>By then, oil prices had skyrocketed from $2.90/barrel to $11.65/barrel</a:t>
            </a:r>
            <a:endParaRPr lang="en-GB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6100" y="1948896"/>
            <a:ext cx="7903059" cy="4010507"/>
          </a:xfrm>
          <a:prstGeom prst="rect">
            <a:avLst/>
          </a:prstGeom>
        </p:spPr>
      </p:pic>
      <p:sp>
        <p:nvSpPr>
          <p:cNvPr id="6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GB" b="1" dirty="0" smtClean="0">
                <a:solidFill>
                  <a:srgbClr val="FF0000"/>
                </a:solidFill>
              </a:rPr>
              <a:t>Part Two: the ‘79 Shock</a:t>
            </a:r>
            <a:endParaRPr lang="en-GB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414656"/>
            <a:ext cx="8229600" cy="6245736"/>
          </a:xfrm>
        </p:spPr>
        <p:txBody>
          <a:bodyPr>
            <a:normAutofit/>
          </a:bodyPr>
          <a:lstStyle/>
          <a:p>
            <a:r>
              <a:rPr lang="en-GB" dirty="0" smtClean="0"/>
              <a:t>The Iranian revolution was a series of events that ended the secular totalitarian regime of the Shah, also known as the ‘</a:t>
            </a:r>
            <a:r>
              <a:rPr lang="en-GB" dirty="0" err="1" smtClean="0"/>
              <a:t>ancien</a:t>
            </a:r>
            <a:r>
              <a:rPr lang="en-GB" dirty="0" smtClean="0"/>
              <a:t> regime’ and replaced the Shah with </a:t>
            </a:r>
            <a:r>
              <a:rPr lang="en-GB" b="1" dirty="0" smtClean="0">
                <a:solidFill>
                  <a:srgbClr val="FF0000"/>
                </a:solidFill>
              </a:rPr>
              <a:t>Ayatollah Khomeini</a:t>
            </a:r>
            <a:r>
              <a:rPr lang="en-GB" dirty="0" smtClean="0"/>
              <a:t>.</a:t>
            </a:r>
          </a:p>
          <a:p>
            <a:r>
              <a:rPr lang="en-GB" dirty="0" smtClean="0"/>
              <a:t>What really caused the Iranian revolution is still a matter of debate. </a:t>
            </a:r>
            <a:r>
              <a:rPr lang="en-GB" dirty="0" smtClean="0"/>
              <a:t>S</a:t>
            </a:r>
            <a:r>
              <a:rPr lang="en-GB" dirty="0" smtClean="0"/>
              <a:t>ome claim that it was related to resisting a forceful westernization, modernization and secularization of Iran while others cite a reaction of the people against the social injustice of the regime and its other failures.</a:t>
            </a:r>
          </a:p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3129</TotalTime>
  <Words>1772</Words>
  <Application>Microsoft Macintosh PowerPoint</Application>
  <PresentationFormat>Présentation à l'écran (4:3)</PresentationFormat>
  <Paragraphs>80</Paragraphs>
  <Slides>30</Slides>
  <Notes>0</Notes>
  <HiddenSlides>0</HiddenSlides>
  <MMClips>0</MMClips>
  <ScaleCrop>false</ScaleCrop>
  <HeadingPairs>
    <vt:vector size="4" baseType="variant">
      <vt:variant>
        <vt:lpstr>Modèle de conception</vt:lpstr>
      </vt:variant>
      <vt:variant>
        <vt:i4>1</vt:i4>
      </vt:variant>
      <vt:variant>
        <vt:lpstr>Titres des diapositives</vt:lpstr>
      </vt:variant>
      <vt:variant>
        <vt:i4>30</vt:i4>
      </vt:variant>
    </vt:vector>
  </HeadingPairs>
  <TitlesOfParts>
    <vt:vector size="31" baseType="lpstr">
      <vt:lpstr>Thème Office</vt:lpstr>
      <vt:lpstr>Oil and Political Islam: Regional and Global Challenges 1973-1991 </vt:lpstr>
      <vt:lpstr>Part One: the ‘73 Shock</vt:lpstr>
      <vt:lpstr>Overview of the Oil Price Shocks</vt:lpstr>
      <vt:lpstr>Impact of the 1973 and 1979 oil price shocks</vt:lpstr>
      <vt:lpstr>A Connecticut filling station in 1974 amid the oil embargo</vt:lpstr>
      <vt:lpstr>Prelude to the 1973 Oil Price Shock: The Nixon Shock</vt:lpstr>
      <vt:lpstr>The OPEC Response</vt:lpstr>
      <vt:lpstr>Part Two: the ‘79 Shock</vt:lpstr>
      <vt:lpstr>Diapositive 9</vt:lpstr>
      <vt:lpstr>Collapse of the Persian Monarchy</vt:lpstr>
      <vt:lpstr>Iran and regional influence</vt:lpstr>
      <vt:lpstr>Impact of the Revolution</vt:lpstr>
      <vt:lpstr>Regional impact of the Revolution</vt:lpstr>
      <vt:lpstr>Diapositive 14</vt:lpstr>
      <vt:lpstr>Diapositive 15</vt:lpstr>
      <vt:lpstr>The Second Oil Shock</vt:lpstr>
      <vt:lpstr>Reduced influence of OPEC</vt:lpstr>
      <vt:lpstr>Political and economic repercussions</vt:lpstr>
      <vt:lpstr>Diapositive 19</vt:lpstr>
      <vt:lpstr>Part Three: Rise of Radical Islam</vt:lpstr>
      <vt:lpstr>Overview</vt:lpstr>
      <vt:lpstr>Why did Arab Nationalism lose its appeal?</vt:lpstr>
      <vt:lpstr>Diapositive 23</vt:lpstr>
      <vt:lpstr>The Second Cold War</vt:lpstr>
      <vt:lpstr>The Middle East in 1979</vt:lpstr>
      <vt:lpstr>Rationale for the Soviet Invasion</vt:lpstr>
      <vt:lpstr>Emergence of al-Qaida</vt:lpstr>
      <vt:lpstr>Diapositive 28</vt:lpstr>
      <vt:lpstr>Iraq War 1990-91</vt:lpstr>
      <vt:lpstr>Diapositive 30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Oil and Political Islam: Regional and Global Challenges 1973-1991 </dc:title>
  <dc:creator>Webb</dc:creator>
  <cp:lastModifiedBy>Webb</cp:lastModifiedBy>
  <cp:revision>47</cp:revision>
  <dcterms:created xsi:type="dcterms:W3CDTF">2021-02-21T09:16:44Z</dcterms:created>
  <dcterms:modified xsi:type="dcterms:W3CDTF">2021-02-23T13:10:42Z</dcterms:modified>
</cp:coreProperties>
</file>