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3D91-0E53-A34B-92DA-A3707D5C1B85}" type="datetimeFigureOut">
              <a:rPr lang="fr-FR" smtClean="0"/>
              <a:pPr/>
              <a:t>16/03/21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01D5-78AC-774C-A127-61550FFF12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The Multi-Polar World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Defining a multi</a:t>
            </a:r>
            <a:r>
              <a:rPr lang="en-GB" b="1" dirty="0"/>
              <a:t>-</a:t>
            </a:r>
            <a:r>
              <a:rPr lang="en-GB" b="1" dirty="0" smtClean="0"/>
              <a:t>power world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multi-polar world refers to one which is dominated by at least three States. During the Cold War the world was viewed as being divided between two powers – the </a:t>
            </a:r>
            <a:r>
              <a:rPr lang="en-GB" dirty="0" smtClean="0">
                <a:solidFill>
                  <a:srgbClr val="FF0000"/>
                </a:solidFill>
              </a:rPr>
              <a:t>Communist USSR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Capitalist USA</a:t>
            </a:r>
            <a:r>
              <a:rPr lang="en-GB" dirty="0" smtClean="0"/>
              <a:t>.</a:t>
            </a:r>
          </a:p>
          <a:p>
            <a:r>
              <a:rPr lang="en-GB" dirty="0" smtClean="0"/>
              <a:t>With the continued dominance of the USA coupled with the rise of China and the European Union plus the development of the </a:t>
            </a:r>
            <a:r>
              <a:rPr lang="en-GB" dirty="0" smtClean="0">
                <a:solidFill>
                  <a:srgbClr val="FF0000"/>
                </a:solidFill>
              </a:rPr>
              <a:t>BRICS</a:t>
            </a:r>
            <a:r>
              <a:rPr lang="en-GB" dirty="0" smtClean="0"/>
              <a:t>, a multi-polar world is becoming a reality.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Uni</a:t>
            </a:r>
            <a:r>
              <a:rPr lang="en-GB" b="1" dirty="0" smtClean="0"/>
              <a:t>-polar, Bi-polar, Multi-polar Worlds</a:t>
            </a:r>
            <a:endParaRPr lang="en-GB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4535"/>
            <a:ext cx="7965971" cy="517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is power measured?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State’s power is measured in terms of its ability to exert influence on a global scale. </a:t>
            </a:r>
          </a:p>
          <a:p>
            <a:r>
              <a:rPr lang="en-GB" dirty="0" smtClean="0"/>
              <a:t>This could be economic, industrial, political, cultural, financial, diplomatic and military in scope.</a:t>
            </a:r>
          </a:p>
          <a:p>
            <a:r>
              <a:rPr lang="en-GB" dirty="0" smtClean="0"/>
              <a:t>Power can be maintained and enhanced through </a:t>
            </a:r>
            <a:r>
              <a:rPr lang="en-GB" b="1" dirty="0" smtClean="0">
                <a:solidFill>
                  <a:srgbClr val="FF0000"/>
                </a:solidFill>
              </a:rPr>
              <a:t>soft power </a:t>
            </a:r>
            <a:r>
              <a:rPr lang="en-GB" dirty="0" smtClean="0"/>
              <a:t>(spread of culture and influence) or </a:t>
            </a:r>
            <a:r>
              <a:rPr lang="en-GB" b="1" dirty="0" smtClean="0">
                <a:solidFill>
                  <a:srgbClr val="FF0000"/>
                </a:solidFill>
              </a:rPr>
              <a:t>hard power </a:t>
            </a:r>
            <a:r>
              <a:rPr lang="en-GB" dirty="0" smtClean="0"/>
              <a:t>(military presence).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2020 World Power Rankings</a:t>
            </a:r>
            <a:endParaRPr lang="en-GB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156"/>
            <a:ext cx="5137866" cy="41886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14" y="1801156"/>
            <a:ext cx="3840523" cy="418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Global Economy 2018</a:t>
            </a:r>
            <a:endParaRPr lang="en-GB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490" y="1693069"/>
            <a:ext cx="6518239" cy="50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Countries hosting US military bases: evidence of continuing US dominance</a:t>
            </a:r>
            <a:endParaRPr lang="en-GB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749" y="2452833"/>
            <a:ext cx="6233146" cy="361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China’s Belt and Road: evidence of an increasingly multi-polar world </a:t>
            </a:r>
            <a:endParaRPr lang="en-GB" b="1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6079"/>
            <a:ext cx="8229600" cy="483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38647" y="5286847"/>
            <a:ext cx="7948153" cy="92333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China in Red, the members of the Asian Infrastructure Investment Bank in orange. The proposed corridors in black (</a:t>
            </a:r>
            <a:r>
              <a:rPr lang="en-GB" b="1" dirty="0" smtClean="0"/>
              <a:t>Land</a:t>
            </a:r>
            <a:r>
              <a:rPr lang="en-GB" dirty="0" smtClean="0"/>
              <a:t> Silk Road), and blue </a:t>
            </a:r>
            <a:r>
              <a:rPr lang="en-GB" dirty="0" smtClean="0"/>
              <a:t>(</a:t>
            </a:r>
            <a:r>
              <a:rPr lang="en-GB" b="1" dirty="0" smtClean="0">
                <a:solidFill>
                  <a:srgbClr val="0000FF"/>
                </a:solidFill>
              </a:rPr>
              <a:t>Maritime </a:t>
            </a:r>
            <a:r>
              <a:rPr lang="en-GB" dirty="0" smtClean="0"/>
              <a:t>Silk </a:t>
            </a:r>
            <a:r>
              <a:rPr lang="en-GB" dirty="0" smtClean="0"/>
              <a:t>Road).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227</Words>
  <Application>Microsoft Macintosh PowerPoint</Application>
  <PresentationFormat>Présentation à l'écran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The Multi-Polar World</vt:lpstr>
      <vt:lpstr>Defining a multi-power world</vt:lpstr>
      <vt:lpstr>Uni-polar, Bi-polar, Multi-polar Worlds</vt:lpstr>
      <vt:lpstr>How is power measured?</vt:lpstr>
      <vt:lpstr>2020 World Power Rankings</vt:lpstr>
      <vt:lpstr>Global Economy 2018</vt:lpstr>
      <vt:lpstr>Countries hosting US military bases: evidence of continuing US dominance</vt:lpstr>
      <vt:lpstr>China’s Belt and Road: evidence of an increasingly multi-polar world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Multi-Polar World</dc:title>
  <dc:creator>Webb</dc:creator>
  <cp:lastModifiedBy>Webb</cp:lastModifiedBy>
  <cp:revision>9</cp:revision>
  <dcterms:created xsi:type="dcterms:W3CDTF">2021-03-16T12:55:02Z</dcterms:created>
  <dcterms:modified xsi:type="dcterms:W3CDTF">2021-03-16T13:01:31Z</dcterms:modified>
</cp:coreProperties>
</file>