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4" r:id="rId4"/>
    <p:sldMasterId id="2147483742" r:id="rId5"/>
  </p:sldMasterIdLst>
  <p:sldIdLst>
    <p:sldId id="369" r:id="rId6"/>
    <p:sldId id="446" r:id="rId7"/>
    <p:sldId id="483" r:id="rId8"/>
    <p:sldId id="448" r:id="rId9"/>
    <p:sldId id="453" r:id="rId10"/>
    <p:sldId id="449" r:id="rId11"/>
    <p:sldId id="450" r:id="rId12"/>
    <p:sldId id="451" r:id="rId13"/>
    <p:sldId id="452" r:id="rId14"/>
    <p:sldId id="454" r:id="rId15"/>
    <p:sldId id="455" r:id="rId16"/>
    <p:sldId id="485" r:id="rId17"/>
    <p:sldId id="484" r:id="rId18"/>
    <p:sldId id="486" r:id="rId19"/>
    <p:sldId id="493" r:id="rId20"/>
    <p:sldId id="487" r:id="rId21"/>
    <p:sldId id="488" r:id="rId22"/>
    <p:sldId id="494" r:id="rId23"/>
    <p:sldId id="461" r:id="rId24"/>
    <p:sldId id="462" r:id="rId25"/>
    <p:sldId id="470" r:id="rId26"/>
    <p:sldId id="492" r:id="rId27"/>
    <p:sldId id="471" r:id="rId28"/>
    <p:sldId id="473" r:id="rId29"/>
    <p:sldId id="474" r:id="rId30"/>
    <p:sldId id="475" r:id="rId31"/>
    <p:sldId id="476" r:id="rId32"/>
    <p:sldId id="477" r:id="rId33"/>
    <p:sldId id="491" r:id="rId34"/>
    <p:sldId id="478" r:id="rId35"/>
    <p:sldId id="342" r:id="rId36"/>
    <p:sldId id="479" r:id="rId37"/>
    <p:sldId id="480" r:id="rId38"/>
    <p:sldId id="481" r:id="rId39"/>
    <p:sldId id="314"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DAFF"/>
    <a:srgbClr val="BAD6FF"/>
    <a:srgbClr val="FFFFFF"/>
    <a:srgbClr val="B2CCFF"/>
    <a:srgbClr val="B0C1D4"/>
    <a:srgbClr val="93C1EA"/>
    <a:srgbClr val="00AAFF"/>
    <a:srgbClr val="EDEDED"/>
    <a:srgbClr val="76D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386"/>
    <p:restoredTop sz="94681"/>
  </p:normalViewPr>
  <p:slideViewPr>
    <p:cSldViewPr snapToGrid="0" snapToObjects="1">
      <p:cViewPr varScale="1">
        <p:scale>
          <a:sx n="128" d="100"/>
          <a:sy n="128" d="100"/>
        </p:scale>
        <p:origin x="270"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3428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623188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947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125092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84730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2690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49588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731531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597819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0" y="0"/>
            <a:ext cx="9144000" cy="6858000"/>
            <a:chOff x="0" y="0"/>
            <a:chExt cx="9144000" cy="6858000"/>
          </a:xfrm>
        </p:grpSpPr>
        <p:pic>
          <p:nvPicPr>
            <p:cNvPr id="7" name="Picture 6" descr="SD-PanelTitle-V.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rot="5400000">
              <a:off x="3739196" y="525780"/>
              <a:ext cx="1664208" cy="612648"/>
            </a:xfrm>
            <a:prstGeom prst="rect">
              <a:avLst/>
            </a:prstGeom>
          </p:spPr>
        </p:pic>
        <p:pic>
          <p:nvPicPr>
            <p:cNvPr id="14" name="Picture 13" descr="HDRibbonTitle-UniformTrim.png"/>
            <p:cNvPicPr>
              <a:picLocks noChangeAspect="1"/>
            </p:cNvPicPr>
            <p:nvPr/>
          </p:nvPicPr>
          <p:blipFill rotWithShape="1">
            <a:blip r:embed="rId3" cstate="email">
              <a:extLst>
                <a:ext uri="{28A0092B-C50C-407E-A947-70E740481C1C}">
                  <a14:useLocalDpi xmlns:a14="http://schemas.microsoft.com/office/drawing/2010/main"/>
                </a:ext>
              </a:extLst>
            </a:blip>
            <a:srcRect l="-2" r="47959"/>
            <a:stretch/>
          </p:blipFill>
          <p:spPr>
            <a:xfrm rot="5400000">
              <a:off x="3739196" y="5719572"/>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56879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211230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6" y="2354670"/>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smtClean="0"/>
              <a:t>‹#›</a:t>
            </a:fld>
            <a:endParaRPr lang="en-US" dirty="0"/>
          </a:p>
        </p:txBody>
      </p:sp>
    </p:spTree>
    <p:extLst>
      <p:ext uri="{BB962C8B-B14F-4D97-AF65-F5344CB8AC3E}">
        <p14:creationId xmlns:p14="http://schemas.microsoft.com/office/powerpoint/2010/main" val="4053311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32900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158222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3806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7088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08523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987270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458189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502593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03003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38261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99365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388450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6"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43714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7"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571260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985734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8790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8355152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76868"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1832" y="3243262"/>
            <a:ext cx="3337560" cy="270662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229400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39465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3461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044715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70"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10/25/2018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23913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image" Target="../media/image4.pn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3.pn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024140274"/>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44000" cy="6858001"/>
            <a:chOff x="0" y="0"/>
            <a:chExt cx="9144000" cy="6858001"/>
          </a:xfrm>
        </p:grpSpPr>
        <p:pic>
          <p:nvPicPr>
            <p:cNvPr id="8" name="Picture 7" descr="SD-PanelContent-V.png"/>
            <p:cNvPicPr>
              <a:picLocks noChangeAspect="1"/>
            </p:cNvPicPr>
            <p:nvPr/>
          </p:nvPicPr>
          <p:blipFill>
            <a:blip r:embed="rId19"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rot="5400000">
              <a:off x="4221675" y="39689"/>
              <a:ext cx="685800" cy="606425"/>
            </a:xfrm>
            <a:prstGeom prst="rect">
              <a:avLst/>
            </a:prstGeom>
          </p:spPr>
        </p:pic>
        <p:pic>
          <p:nvPicPr>
            <p:cNvPr id="11" name="Picture 10" descr="HDRibbonContent-UniformTrim.png"/>
            <p:cNvPicPr>
              <a:picLocks noChangeAspect="1"/>
            </p:cNvPicPr>
            <p:nvPr/>
          </p:nvPicPr>
          <p:blipFill rotWithShape="1">
            <a:blip r:embed="rId20" cstate="email">
              <a:extLst>
                <a:ext uri="{28A0092B-C50C-407E-A947-70E740481C1C}">
                  <a14:useLocalDpi xmlns:a14="http://schemas.microsoft.com/office/drawing/2010/main"/>
                </a:ext>
              </a:extLst>
            </a:blip>
            <a:srcRect l="1" r="14240"/>
            <a:stretch/>
          </p:blipFill>
          <p:spPr>
            <a:xfrm rot="5400000">
              <a:off x="4221675" y="6211888"/>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10/25/2018</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373146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 id="2147483756" r:id="rId14"/>
    <p:sldLayoutId id="2147483757" r:id="rId15"/>
    <p:sldLayoutId id="2147483758" r:id="rId16"/>
    <p:sldLayoutId id="2147483759" r:id="rId17"/>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tiff"/><Relationship Id="rId2" Type="http://schemas.openxmlformats.org/officeDocument/2006/relationships/image" Target="../media/image25.tiff"/><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9.tif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image" Target="../media/image30.jpeg"/><Relationship Id="rId1" Type="http://schemas.openxmlformats.org/officeDocument/2006/relationships/slideLayout" Target="../slideLayouts/slideLayout26.xml"/><Relationship Id="rId5" Type="http://schemas.openxmlformats.org/officeDocument/2006/relationships/image" Target="../media/image33.tiff"/><Relationship Id="rId4" Type="http://schemas.openxmlformats.org/officeDocument/2006/relationships/image" Target="../media/image3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9.tif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AB629D-0541-794D-8459-AB255BA02C67}"/>
              </a:ext>
            </a:extLst>
          </p:cNvPr>
          <p:cNvSpPr txBox="1"/>
          <p:nvPr/>
        </p:nvSpPr>
        <p:spPr>
          <a:xfrm>
            <a:off x="241113" y="274862"/>
            <a:ext cx="8772257" cy="1200329"/>
          </a:xfrm>
          <a:prstGeom prst="rect">
            <a:avLst/>
          </a:prstGeom>
          <a:solidFill>
            <a:schemeClr val="accent4">
              <a:lumMod val="20000"/>
              <a:lumOff val="80000"/>
            </a:schemeClr>
          </a:solidFill>
        </p:spPr>
        <p:txBody>
          <a:bodyPr wrap="square" rtlCol="0">
            <a:spAutoFit/>
          </a:bodyPr>
          <a:lstStyle/>
          <a:p>
            <a:r>
              <a:rPr lang="en-US" sz="3600" b="1" dirty="0"/>
              <a:t>Do Now: </a:t>
            </a:r>
            <a:r>
              <a:rPr lang="mi-NZ" sz="3600" dirty="0" smtClean="0">
                <a:latin typeface="Century Gothic" panose="020B0502020202020204" pitchFamily="34" charset="0"/>
                <a:ea typeface="Calibri" panose="020F0502020204030204" pitchFamily="34" charset="0"/>
                <a:cs typeface="Times New Roman" panose="02020603050405020304" pitchFamily="18" charset="0"/>
              </a:rPr>
              <a:t>Demonstrate your knowledge of the poems we’ve studied so far.</a:t>
            </a:r>
            <a:endParaRPr lang="mi-NZ" sz="3600" dirty="0">
              <a:latin typeface="Century Gothic" panose="020B0502020202020204" pitchFamily="34" charset="0"/>
              <a:ea typeface="Calibri" panose="020F0502020204030204" pitchFamily="34" charset="0"/>
              <a:cs typeface="Times New Roman" panose="02020603050405020304" pitchFamily="18" charset="0"/>
            </a:endParaRPr>
          </a:p>
        </p:txBody>
      </p:sp>
      <p:sp>
        <p:nvSpPr>
          <p:cNvPr id="6" name="Rectangle 7">
            <a:extLst>
              <a:ext uri="{FF2B5EF4-FFF2-40B4-BE49-F238E27FC236}">
                <a16:creationId xmlns:a16="http://schemas.microsoft.com/office/drawing/2014/main" id="{55207B53-4E9E-E444-A1AA-F49C39EA7515}"/>
              </a:ext>
            </a:extLst>
          </p:cNvPr>
          <p:cNvSpPr>
            <a:spLocks noChangeArrowheads="1"/>
          </p:cNvSpPr>
          <p:nvPr/>
        </p:nvSpPr>
        <p:spPr bwMode="auto">
          <a:xfrm>
            <a:off x="1638795" y="17694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a:extLst>
              <a:ext uri="{FF2B5EF4-FFF2-40B4-BE49-F238E27FC236}">
                <a16:creationId xmlns:a16="http://schemas.microsoft.com/office/drawing/2014/main" id="{C7BA0593-9733-3947-AAA7-6DC6CC04856B}"/>
              </a:ext>
            </a:extLst>
          </p:cNvPr>
          <p:cNvSpPr>
            <a:spLocks noChangeArrowheads="1"/>
          </p:cNvSpPr>
          <p:nvPr/>
        </p:nvSpPr>
        <p:spPr bwMode="auto">
          <a:xfrm>
            <a:off x="1638795" y="22266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4645A63-3B73-EF4F-9D34-A2DF0A9C0EC0}"/>
              </a:ext>
            </a:extLst>
          </p:cNvPr>
          <p:cNvSpPr>
            <a:spLocks noChangeArrowheads="1"/>
          </p:cNvSpPr>
          <p:nvPr/>
        </p:nvSpPr>
        <p:spPr bwMode="auto">
          <a:xfrm>
            <a:off x="1638795" y="4626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4" name="Picture 3"/>
          <p:cNvPicPr>
            <a:picLocks noChangeAspect="1"/>
          </p:cNvPicPr>
          <p:nvPr/>
        </p:nvPicPr>
        <p:blipFill>
          <a:blip r:embed="rId2"/>
          <a:stretch>
            <a:fillRect/>
          </a:stretch>
        </p:blipFill>
        <p:spPr>
          <a:xfrm>
            <a:off x="995362" y="1581501"/>
            <a:ext cx="7153275" cy="4676775"/>
          </a:xfrm>
          <a:prstGeom prst="rect">
            <a:avLst/>
          </a:prstGeom>
        </p:spPr>
      </p:pic>
    </p:spTree>
    <p:extLst>
      <p:ext uri="{BB962C8B-B14F-4D97-AF65-F5344CB8AC3E}">
        <p14:creationId xmlns:p14="http://schemas.microsoft.com/office/powerpoint/2010/main" val="4234439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118" y="732648"/>
            <a:ext cx="8885228" cy="1969770"/>
          </a:xfrm>
          <a:prstGeom prst="rect">
            <a:avLst/>
          </a:prstGeom>
        </p:spPr>
        <p:txBody>
          <a:bodyPr wrap="square">
            <a:spAutoFit/>
          </a:bodyPr>
          <a:lstStyle/>
          <a:p>
            <a:pPr algn="ctr"/>
            <a:r>
              <a:rPr lang="en-NZ" sz="2400" b="1" dirty="0" smtClean="0">
                <a:latin typeface="Century Gothic" panose="020B0502020202020204" pitchFamily="34" charset="0"/>
              </a:rPr>
              <a:t>How could you describe each character? </a:t>
            </a:r>
          </a:p>
          <a:p>
            <a:pPr lvl="2"/>
            <a:r>
              <a:rPr lang="en-NZ" sz="2400" dirty="0" smtClean="0">
                <a:latin typeface="Century Gothic" panose="020B0502020202020204" pitchFamily="34" charset="0"/>
              </a:rPr>
              <a:t>Find and record quotes that help build the characterisation of Baptiste and the Speaker</a:t>
            </a:r>
            <a:r>
              <a:rPr lang="en-NZ" sz="2800" dirty="0" smtClean="0">
                <a:latin typeface="Century Gothic" panose="020B0502020202020204" pitchFamily="34" charset="0"/>
              </a:rPr>
              <a:t>. </a:t>
            </a:r>
          </a:p>
          <a:p>
            <a:pPr lvl="2"/>
            <a:r>
              <a:rPr lang="en-NZ" sz="2400" dirty="0" smtClean="0">
                <a:latin typeface="Century Gothic" panose="020B0502020202020204" pitchFamily="34" charset="0"/>
              </a:rPr>
              <a:t>Explain what the quotes reveal about character.</a:t>
            </a:r>
            <a:endParaRPr lang="en-NZ" sz="2000" dirty="0" smtClean="0">
              <a:latin typeface="Century Gothic" panose="020B0502020202020204" pitchFamily="34" charset="0"/>
            </a:endParaRPr>
          </a:p>
          <a:p>
            <a:endParaRPr lang="en-NZ" dirty="0"/>
          </a:p>
        </p:txBody>
      </p:sp>
      <p:grpSp>
        <p:nvGrpSpPr>
          <p:cNvPr id="16" name="Group 15"/>
          <p:cNvGrpSpPr/>
          <p:nvPr/>
        </p:nvGrpSpPr>
        <p:grpSpPr>
          <a:xfrm>
            <a:off x="4781795" y="2755521"/>
            <a:ext cx="3342399" cy="2630784"/>
            <a:chOff x="4781795" y="2755521"/>
            <a:chExt cx="3342399" cy="2630784"/>
          </a:xfrm>
        </p:grpSpPr>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l="33299"/>
            <a:stretch/>
          </p:blipFill>
          <p:spPr>
            <a:xfrm>
              <a:off x="4781795" y="2755521"/>
              <a:ext cx="3342399" cy="2630784"/>
            </a:xfrm>
            <a:prstGeom prst="rect">
              <a:avLst/>
            </a:prstGeom>
          </p:spPr>
        </p:pic>
        <p:sp>
          <p:nvSpPr>
            <p:cNvPr id="13" name="TextBox 12"/>
            <p:cNvSpPr txBox="1"/>
            <p:nvPr/>
          </p:nvSpPr>
          <p:spPr>
            <a:xfrm>
              <a:off x="5472333" y="4831497"/>
              <a:ext cx="1961322" cy="461665"/>
            </a:xfrm>
            <a:prstGeom prst="rect">
              <a:avLst/>
            </a:prstGeom>
            <a:solidFill>
              <a:schemeClr val="bg1"/>
            </a:solidFill>
          </p:spPr>
          <p:txBody>
            <a:bodyPr wrap="square" rtlCol="0">
              <a:spAutoFit/>
            </a:bodyPr>
            <a:lstStyle/>
            <a:p>
              <a:pPr algn="ctr"/>
              <a:r>
                <a:rPr lang="en-NZ" sz="2400" dirty="0" smtClean="0">
                  <a:latin typeface="Century Gothic" panose="020B0502020202020204" pitchFamily="34" charset="0"/>
                </a:rPr>
                <a:t>Baptiste</a:t>
              </a:r>
              <a:endParaRPr lang="en-NZ" sz="2400" dirty="0">
                <a:latin typeface="Century Gothic" panose="020B0502020202020204" pitchFamily="34" charset="0"/>
              </a:endParaRPr>
            </a:p>
          </p:txBody>
        </p:sp>
      </p:grpSp>
      <p:grpSp>
        <p:nvGrpSpPr>
          <p:cNvPr id="15" name="Group 14"/>
          <p:cNvGrpSpPr/>
          <p:nvPr/>
        </p:nvGrpSpPr>
        <p:grpSpPr>
          <a:xfrm>
            <a:off x="1543505" y="2564114"/>
            <a:ext cx="2355575" cy="3533363"/>
            <a:chOff x="1543505" y="2564114"/>
            <a:chExt cx="2355575" cy="3533363"/>
          </a:xfrm>
        </p:grpSpPr>
        <p:pic>
          <p:nvPicPr>
            <p:cNvPr id="12" name="Picture 11"/>
            <p:cNvPicPr>
              <a:picLocks noChangeAspect="1"/>
            </p:cNvPicPr>
            <p:nvPr/>
          </p:nvPicPr>
          <p:blipFill rotWithShape="1">
            <a:blip r:embed="rId3"/>
            <a:srcRect r="50000"/>
            <a:stretch/>
          </p:blipFill>
          <p:spPr>
            <a:xfrm>
              <a:off x="1543505" y="2564114"/>
              <a:ext cx="2355575" cy="3533363"/>
            </a:xfrm>
            <a:prstGeom prst="rect">
              <a:avLst/>
            </a:prstGeom>
          </p:spPr>
        </p:pic>
        <p:sp>
          <p:nvSpPr>
            <p:cNvPr id="14" name="TextBox 13"/>
            <p:cNvSpPr txBox="1"/>
            <p:nvPr/>
          </p:nvSpPr>
          <p:spPr>
            <a:xfrm>
              <a:off x="1977840" y="5385747"/>
              <a:ext cx="1672014" cy="461665"/>
            </a:xfrm>
            <a:prstGeom prst="rect">
              <a:avLst/>
            </a:prstGeom>
            <a:solidFill>
              <a:schemeClr val="bg1"/>
            </a:solidFill>
          </p:spPr>
          <p:txBody>
            <a:bodyPr wrap="square" rtlCol="0">
              <a:spAutoFit/>
            </a:bodyPr>
            <a:lstStyle/>
            <a:p>
              <a:pPr algn="ctr"/>
              <a:r>
                <a:rPr lang="en-NZ" sz="2400" dirty="0" smtClean="0">
                  <a:latin typeface="Century Gothic" panose="020B0502020202020204" pitchFamily="34" charset="0"/>
                </a:rPr>
                <a:t>Narrator</a:t>
              </a:r>
              <a:endParaRPr lang="en-NZ" sz="2400" dirty="0">
                <a:latin typeface="Century Gothic" panose="020B0502020202020204" pitchFamily="34" charset="0"/>
              </a:endParaRPr>
            </a:p>
          </p:txBody>
        </p:sp>
      </p:grpSp>
    </p:spTree>
    <p:extLst>
      <p:ext uri="{BB962C8B-B14F-4D97-AF65-F5344CB8AC3E}">
        <p14:creationId xmlns:p14="http://schemas.microsoft.com/office/powerpoint/2010/main" val="39962509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2148" y="225498"/>
            <a:ext cx="1584959" cy="2165267"/>
            <a:chOff x="1787306" y="2872437"/>
            <a:chExt cx="1979314" cy="2845553"/>
          </a:xfrm>
        </p:grpSpPr>
        <p:pic>
          <p:nvPicPr>
            <p:cNvPr id="3" name="Picture 2"/>
            <p:cNvPicPr>
              <a:picLocks noChangeAspect="1"/>
            </p:cNvPicPr>
            <p:nvPr/>
          </p:nvPicPr>
          <p:blipFill rotWithShape="1">
            <a:blip r:embed="rId2"/>
            <a:srcRect l="4675" t="10794" r="53311" b="8673"/>
            <a:stretch/>
          </p:blipFill>
          <p:spPr>
            <a:xfrm>
              <a:off x="1787306" y="2872437"/>
              <a:ext cx="1979314" cy="2845553"/>
            </a:xfrm>
            <a:prstGeom prst="rect">
              <a:avLst/>
            </a:prstGeom>
          </p:spPr>
        </p:pic>
        <p:sp>
          <p:nvSpPr>
            <p:cNvPr id="4" name="TextBox 3"/>
            <p:cNvSpPr txBox="1"/>
            <p:nvPr/>
          </p:nvSpPr>
          <p:spPr>
            <a:xfrm>
              <a:off x="2119013" y="5062329"/>
              <a:ext cx="1530839" cy="525817"/>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Narrator</a:t>
              </a:r>
              <a:endParaRPr lang="en-NZ" sz="2000" dirty="0">
                <a:latin typeface="Century Gothic" panose="020B0502020202020204" pitchFamily="34" charset="0"/>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192" r="1"/>
          <a:stretch/>
        </p:blipFill>
        <p:spPr>
          <a:xfrm>
            <a:off x="6629787" y="154679"/>
            <a:ext cx="2408808" cy="1846203"/>
          </a:xfrm>
          <a:prstGeom prst="rect">
            <a:avLst/>
          </a:prstGeom>
        </p:spPr>
      </p:pic>
      <p:sp>
        <p:nvSpPr>
          <p:cNvPr id="7" name="TextBox 6"/>
          <p:cNvSpPr txBox="1"/>
          <p:nvPr/>
        </p:nvSpPr>
        <p:spPr>
          <a:xfrm>
            <a:off x="7616180" y="1573454"/>
            <a:ext cx="1337897" cy="400110"/>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Baptiste</a:t>
            </a:r>
            <a:endParaRPr lang="en-NZ" sz="2000" dirty="0">
              <a:latin typeface="Century Gothic" panose="020B0502020202020204" pitchFamily="34" charset="0"/>
            </a:endParaRPr>
          </a:p>
        </p:txBody>
      </p:sp>
      <p:cxnSp>
        <p:nvCxnSpPr>
          <p:cNvPr id="9" name="Straight Connector 8"/>
          <p:cNvCxnSpPr/>
          <p:nvPr/>
        </p:nvCxnSpPr>
        <p:spPr>
          <a:xfrm flipH="1">
            <a:off x="4531795" y="130877"/>
            <a:ext cx="13253" cy="65614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6586" y="338890"/>
            <a:ext cx="1798684" cy="1661993"/>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Strong and physically adept</a:t>
            </a:r>
          </a:p>
          <a:p>
            <a:r>
              <a:rPr lang="en-NZ" sz="1700" dirty="0" smtClean="0">
                <a:latin typeface="Century Gothic" panose="020B0502020202020204" pitchFamily="34" charset="0"/>
              </a:rPr>
              <a:t>“He caught my </a:t>
            </a:r>
            <a:r>
              <a:rPr lang="en-NZ" sz="1700" dirty="0" err="1" smtClean="0">
                <a:latin typeface="Century Gothic" panose="020B0502020202020204" pitchFamily="34" charset="0"/>
              </a:rPr>
              <a:t>ax</a:t>
            </a:r>
            <a:r>
              <a:rPr lang="en-NZ" sz="1700" dirty="0" smtClean="0">
                <a:latin typeface="Century Gothic" panose="020B0502020202020204" pitchFamily="34" charset="0"/>
              </a:rPr>
              <a:t> </a:t>
            </a:r>
            <a:r>
              <a:rPr lang="en-NZ" sz="1700" i="1" dirty="0" smtClean="0">
                <a:latin typeface="Century Gothic" panose="020B0502020202020204" pitchFamily="34" charset="0"/>
              </a:rPr>
              <a:t>expertly</a:t>
            </a:r>
            <a:r>
              <a:rPr lang="en-NZ" sz="1700" b="1" dirty="0" smtClean="0">
                <a:latin typeface="Century Gothic" panose="020B0502020202020204" pitchFamily="34" charset="0"/>
              </a:rPr>
              <a:t> </a:t>
            </a:r>
            <a:r>
              <a:rPr lang="en-NZ" sz="1700" dirty="0" smtClean="0">
                <a:latin typeface="Century Gothic" panose="020B0502020202020204" pitchFamily="34" charset="0"/>
              </a:rPr>
              <a:t>in the rise”</a:t>
            </a:r>
          </a:p>
        </p:txBody>
      </p:sp>
      <p:sp>
        <p:nvSpPr>
          <p:cNvPr id="11" name="TextBox 10"/>
          <p:cNvSpPr txBox="1"/>
          <p:nvPr/>
        </p:nvSpPr>
        <p:spPr>
          <a:xfrm>
            <a:off x="4746585" y="2032220"/>
            <a:ext cx="4292008" cy="45397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Reassuring – calm </a:t>
            </a:r>
            <a:r>
              <a:rPr lang="en-NZ" sz="1700" dirty="0" smtClean="0">
                <a:latin typeface="Century Gothic" panose="020B0502020202020204" pitchFamily="34" charset="0"/>
              </a:rPr>
              <a:t>“Then took it from me – and I let him take it.”</a:t>
            </a:r>
          </a:p>
          <a:p>
            <a:r>
              <a:rPr lang="en-NZ" sz="1700" b="1" dirty="0" smtClean="0">
                <a:latin typeface="Century Gothic" panose="020B0502020202020204" pitchFamily="34" charset="0"/>
              </a:rPr>
              <a:t>Observant </a:t>
            </a:r>
            <a:r>
              <a:rPr lang="en-NZ" sz="1700" dirty="0" smtClean="0">
                <a:latin typeface="Century Gothic" panose="020B0502020202020204" pitchFamily="34" charset="0"/>
              </a:rPr>
              <a:t>“Made on machine”</a:t>
            </a:r>
          </a:p>
          <a:p>
            <a:r>
              <a:rPr lang="en-NZ" sz="1700" dirty="0" smtClean="0">
                <a:latin typeface="Century Gothic" panose="020B0502020202020204" pitchFamily="34" charset="0"/>
              </a:rPr>
              <a:t>“It’s cost you nothing”</a:t>
            </a:r>
          </a:p>
          <a:p>
            <a:r>
              <a:rPr lang="en-NZ" sz="1700" b="1" dirty="0" smtClean="0">
                <a:latin typeface="Century Gothic" panose="020B0502020202020204" pitchFamily="34" charset="0"/>
              </a:rPr>
              <a:t>Generous </a:t>
            </a:r>
            <a:r>
              <a:rPr lang="en-NZ" sz="1700" dirty="0" smtClean="0">
                <a:latin typeface="Century Gothic" panose="020B0502020202020204" pitchFamily="34" charset="0"/>
              </a:rPr>
              <a:t>“Come on my house and I put you one in”</a:t>
            </a:r>
          </a:p>
          <a:p>
            <a:r>
              <a:rPr lang="en-NZ" sz="1700" b="1" dirty="0" smtClean="0">
                <a:latin typeface="Century Gothic" panose="020B0502020202020204" pitchFamily="34" charset="0"/>
              </a:rPr>
              <a:t>Foreigner</a:t>
            </a:r>
            <a:r>
              <a:rPr lang="en-NZ" sz="1700" dirty="0" smtClean="0">
                <a:latin typeface="Century Gothic" panose="020B0502020202020204" pitchFamily="34" charset="0"/>
              </a:rPr>
              <a:t> “French-Canadian”</a:t>
            </a:r>
          </a:p>
          <a:p>
            <a:r>
              <a:rPr lang="en-NZ" sz="1700" b="1" dirty="0" smtClean="0">
                <a:latin typeface="Century Gothic" panose="020B0502020202020204" pitchFamily="34" charset="0"/>
              </a:rPr>
              <a:t>Artisan and teacher </a:t>
            </a:r>
            <a:r>
              <a:rPr lang="en-NZ" sz="1700" dirty="0" smtClean="0">
                <a:latin typeface="Century Gothic" panose="020B0502020202020204" pitchFamily="34" charset="0"/>
              </a:rPr>
              <a:t>“He showed me that the lines of a good helve were native to the grain before the knife.” “For love of it”</a:t>
            </a:r>
          </a:p>
          <a:p>
            <a:r>
              <a:rPr lang="en-NZ" sz="1700" b="1" dirty="0" smtClean="0">
                <a:latin typeface="Century Gothic" panose="020B0502020202020204" pitchFamily="34" charset="0"/>
              </a:rPr>
              <a:t>Works hard </a:t>
            </a:r>
            <a:r>
              <a:rPr lang="en-NZ" sz="1700" dirty="0" smtClean="0">
                <a:latin typeface="Century Gothic" panose="020B0502020202020204" pitchFamily="34" charset="0"/>
              </a:rPr>
              <a:t>“his </a:t>
            </a:r>
            <a:r>
              <a:rPr lang="en-NZ" sz="1700" i="1" dirty="0" smtClean="0">
                <a:latin typeface="Century Gothic" panose="020B0502020202020204" pitchFamily="34" charset="0"/>
              </a:rPr>
              <a:t>rough</a:t>
            </a:r>
            <a:r>
              <a:rPr lang="en-NZ" sz="1700" dirty="0" smtClean="0">
                <a:latin typeface="Century Gothic" panose="020B0502020202020204" pitchFamily="34" charset="0"/>
              </a:rPr>
              <a:t> hand”</a:t>
            </a:r>
          </a:p>
          <a:p>
            <a:r>
              <a:rPr lang="en-NZ" sz="1700" b="1" dirty="0" smtClean="0">
                <a:latin typeface="Century Gothic" panose="020B0502020202020204" pitchFamily="34" charset="0"/>
              </a:rPr>
              <a:t>Values practical knowledge but conscientious </a:t>
            </a:r>
            <a:r>
              <a:rPr lang="en-NZ" sz="1700" dirty="0" smtClean="0">
                <a:latin typeface="Century Gothic" panose="020B0502020202020204" pitchFamily="34" charset="0"/>
              </a:rPr>
              <a:t>“about the children he kept from school…whether the right to hold such doubts of education should depend…of those who held them.”</a:t>
            </a:r>
            <a:endParaRPr lang="en-NZ" sz="1700" b="1" dirty="0" smtClean="0">
              <a:latin typeface="Century Gothic" panose="020B0502020202020204" pitchFamily="34" charset="0"/>
            </a:endParaRPr>
          </a:p>
        </p:txBody>
      </p:sp>
      <p:sp>
        <p:nvSpPr>
          <p:cNvPr id="12" name="TextBox 11"/>
          <p:cNvSpPr txBox="1"/>
          <p:nvPr/>
        </p:nvSpPr>
        <p:spPr>
          <a:xfrm>
            <a:off x="1851624" y="467161"/>
            <a:ext cx="2465995" cy="19236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Nervous, suspicious</a:t>
            </a:r>
          </a:p>
          <a:p>
            <a:r>
              <a:rPr lang="en-NZ" sz="1700" dirty="0" smtClean="0">
                <a:latin typeface="Century Gothic" panose="020B0502020202020204" pitchFamily="34" charset="0"/>
              </a:rPr>
              <a:t>“There might be something…he might prefer to say to me disarmed”</a:t>
            </a:r>
          </a:p>
          <a:p>
            <a:r>
              <a:rPr lang="en-NZ" sz="1700" dirty="0" smtClean="0">
                <a:latin typeface="Century Gothic" panose="020B0502020202020204" pitchFamily="34" charset="0"/>
              </a:rPr>
              <a:t>“and yet, what was it to him?”</a:t>
            </a:r>
          </a:p>
        </p:txBody>
      </p:sp>
      <p:sp>
        <p:nvSpPr>
          <p:cNvPr id="13" name="TextBox 12"/>
          <p:cNvSpPr txBox="1"/>
          <p:nvPr/>
        </p:nvSpPr>
        <p:spPr>
          <a:xfrm>
            <a:off x="171949" y="2466773"/>
            <a:ext cx="4177693" cy="4016484"/>
          </a:xfrm>
          <a:prstGeom prst="rect">
            <a:avLst/>
          </a:prstGeom>
          <a:solidFill>
            <a:schemeClr val="bg2"/>
          </a:solidFill>
        </p:spPr>
        <p:txBody>
          <a:bodyPr wrap="square" rtlCol="0">
            <a:spAutoFit/>
          </a:bodyPr>
          <a:lstStyle/>
          <a:p>
            <a:r>
              <a:rPr lang="en-NZ" sz="1700" dirty="0" smtClean="0">
                <a:latin typeface="Century Gothic" panose="020B0502020202020204" pitchFamily="34" charset="0"/>
              </a:rPr>
              <a:t>“Something to sell? That wasn’t how it sounded.”</a:t>
            </a:r>
          </a:p>
          <a:p>
            <a:r>
              <a:rPr lang="en-NZ" sz="1700" b="1" dirty="0" smtClean="0">
                <a:latin typeface="Century Gothic" panose="020B0502020202020204" pitchFamily="34" charset="0"/>
              </a:rPr>
              <a:t>Judgemental </a:t>
            </a:r>
            <a:r>
              <a:rPr lang="en-NZ" sz="1700" dirty="0" smtClean="0">
                <a:latin typeface="Century Gothic" panose="020B0502020202020204" pitchFamily="34" charset="0"/>
              </a:rPr>
              <a:t>“(If overjoyed he was) at </a:t>
            </a:r>
            <a:r>
              <a:rPr lang="en-NZ" sz="1700" i="1" dirty="0" smtClean="0">
                <a:latin typeface="Century Gothic" panose="020B0502020202020204" pitchFamily="34" charset="0"/>
              </a:rPr>
              <a:t>having got me</a:t>
            </a:r>
            <a:r>
              <a:rPr lang="en-NZ" sz="1700" dirty="0" smtClean="0">
                <a:latin typeface="Century Gothic" panose="020B0502020202020204" pitchFamily="34" charset="0"/>
              </a:rPr>
              <a:t>.”</a:t>
            </a:r>
          </a:p>
          <a:p>
            <a:r>
              <a:rPr lang="en-NZ" sz="1700" dirty="0" smtClean="0">
                <a:latin typeface="Century Gothic" panose="020B0502020202020204" pitchFamily="34" charset="0"/>
              </a:rPr>
              <a:t>“To keep me from </a:t>
            </a:r>
            <a:r>
              <a:rPr lang="en-NZ" sz="1700" i="1" dirty="0" smtClean="0">
                <a:latin typeface="Century Gothic" panose="020B0502020202020204" pitchFamily="34" charset="0"/>
              </a:rPr>
              <a:t>suspecting</a:t>
            </a:r>
            <a:r>
              <a:rPr lang="en-NZ" sz="1700" dirty="0" smtClean="0">
                <a:latin typeface="Century Gothic" panose="020B0502020202020204" pitchFamily="34" charset="0"/>
              </a:rPr>
              <a:t> him…</a:t>
            </a:r>
            <a:r>
              <a:rPr lang="en-NZ" sz="1700" i="1" dirty="0" smtClean="0">
                <a:latin typeface="Century Gothic" panose="020B0502020202020204" pitchFamily="34" charset="0"/>
              </a:rPr>
              <a:t>Needlessly</a:t>
            </a:r>
            <a:r>
              <a:rPr lang="en-NZ" sz="1700" dirty="0" smtClean="0">
                <a:latin typeface="Century Gothic" panose="020B0502020202020204" pitchFamily="34" charset="0"/>
              </a:rPr>
              <a:t> soon he had his </a:t>
            </a:r>
            <a:r>
              <a:rPr lang="en-NZ" sz="1700" dirty="0" err="1" smtClean="0">
                <a:latin typeface="Century Gothic" panose="020B0502020202020204" pitchFamily="34" charset="0"/>
              </a:rPr>
              <a:t>ax</a:t>
            </a:r>
            <a:r>
              <a:rPr lang="en-NZ" sz="1700" dirty="0" smtClean="0">
                <a:latin typeface="Century Gothic" panose="020B0502020202020204" pitchFamily="34" charset="0"/>
              </a:rPr>
              <a:t>-helves out.”</a:t>
            </a:r>
          </a:p>
          <a:p>
            <a:r>
              <a:rPr lang="en-NZ" sz="1700" dirty="0" smtClean="0">
                <a:latin typeface="Century Gothic" panose="020B0502020202020204" pitchFamily="34" charset="0"/>
              </a:rPr>
              <a:t>“Used these to </a:t>
            </a:r>
            <a:r>
              <a:rPr lang="en-NZ" sz="1700" i="1" dirty="0" smtClean="0">
                <a:latin typeface="Century Gothic" panose="020B0502020202020204" pitchFamily="34" charset="0"/>
              </a:rPr>
              <a:t>unscrupulously </a:t>
            </a:r>
            <a:r>
              <a:rPr lang="en-NZ" sz="1700" dirty="0" smtClean="0">
                <a:latin typeface="Century Gothic" panose="020B0502020202020204" pitchFamily="34" charset="0"/>
              </a:rPr>
              <a:t>bring me”</a:t>
            </a:r>
          </a:p>
          <a:p>
            <a:r>
              <a:rPr lang="en-NZ" sz="1700" b="1" dirty="0" smtClean="0">
                <a:latin typeface="Century Gothic" panose="020B0502020202020204" pitchFamily="34" charset="0"/>
              </a:rPr>
              <a:t>Reflective / over-thinker</a:t>
            </a:r>
          </a:p>
          <a:p>
            <a:r>
              <a:rPr lang="en-NZ" sz="1700" dirty="0" smtClean="0">
                <a:latin typeface="Century Gothic" panose="020B0502020202020204" pitchFamily="34" charset="0"/>
              </a:rPr>
              <a:t>“So long as…in the measure of a neighbour.”</a:t>
            </a:r>
          </a:p>
          <a:p>
            <a:r>
              <a:rPr lang="en-NZ" sz="1700" b="1" dirty="0" smtClean="0">
                <a:latin typeface="Century Gothic" panose="020B0502020202020204" pitchFamily="34" charset="0"/>
              </a:rPr>
              <a:t>Unsure of his neighbour but surprised – possibly warm towards him? </a:t>
            </a:r>
            <a:r>
              <a:rPr lang="en-NZ" sz="1700" dirty="0" smtClean="0">
                <a:latin typeface="Century Gothic" panose="020B0502020202020204" pitchFamily="34" charset="0"/>
              </a:rPr>
              <a:t>Lack of quoted dialogue, “and </a:t>
            </a:r>
            <a:r>
              <a:rPr lang="en-NZ" sz="1700" i="1" dirty="0" smtClean="0">
                <a:latin typeface="Century Gothic" panose="020B0502020202020204" pitchFamily="34" charset="0"/>
              </a:rPr>
              <a:t>our </a:t>
            </a:r>
            <a:r>
              <a:rPr lang="en-NZ" sz="1700" dirty="0" smtClean="0">
                <a:latin typeface="Century Gothic" panose="020B0502020202020204" pitchFamily="34" charset="0"/>
              </a:rPr>
              <a:t>doubts”</a:t>
            </a:r>
            <a:endParaRPr lang="en-NZ" sz="1700" b="1" dirty="0">
              <a:latin typeface="Century Gothic" panose="020B0502020202020204" pitchFamily="34" charset="0"/>
            </a:endParaRPr>
          </a:p>
        </p:txBody>
      </p:sp>
    </p:spTree>
    <p:extLst>
      <p:ext uri="{BB962C8B-B14F-4D97-AF65-F5344CB8AC3E}">
        <p14:creationId xmlns:p14="http://schemas.microsoft.com/office/powerpoint/2010/main" val="12376222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loud Callout 6"/>
          <p:cNvSpPr/>
          <p:nvPr/>
        </p:nvSpPr>
        <p:spPr>
          <a:xfrm rot="246067">
            <a:off x="770021" y="567133"/>
            <a:ext cx="7682165" cy="3407344"/>
          </a:xfrm>
          <a:prstGeom prst="cloudCallout">
            <a:avLst>
              <a:gd name="adj1" fmla="val 3188"/>
              <a:gd name="adj2" fmla="val 89964"/>
            </a:avLst>
          </a:prstGeom>
          <a:solidFill>
            <a:srgbClr val="BAD6FF"/>
          </a:solidFill>
          <a:ln>
            <a:solidFill>
              <a:srgbClr val="B9DA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2" name="TextBox 1"/>
          <p:cNvSpPr txBox="1"/>
          <p:nvPr/>
        </p:nvSpPr>
        <p:spPr>
          <a:xfrm>
            <a:off x="1289786" y="1217096"/>
            <a:ext cx="6458551" cy="1938992"/>
          </a:xfrm>
          <a:prstGeom prst="rect">
            <a:avLst/>
          </a:prstGeom>
          <a:noFill/>
        </p:spPr>
        <p:txBody>
          <a:bodyPr wrap="square" rtlCol="0">
            <a:spAutoFit/>
          </a:bodyPr>
          <a:lstStyle/>
          <a:p>
            <a:pPr algn="ctr"/>
            <a:r>
              <a:rPr lang="en-NZ" sz="4000" dirty="0" smtClean="0"/>
              <a:t>THINKING MINUTE: </a:t>
            </a:r>
          </a:p>
          <a:p>
            <a:pPr algn="ctr"/>
            <a:r>
              <a:rPr lang="en-NZ" sz="4000" dirty="0" smtClean="0"/>
              <a:t>Who has more </a:t>
            </a:r>
            <a:r>
              <a:rPr lang="en-NZ" sz="4000" b="1" dirty="0" smtClean="0"/>
              <a:t>power</a:t>
            </a:r>
            <a:r>
              <a:rPr lang="en-NZ" sz="4000" dirty="0" smtClean="0"/>
              <a:t> in this poem, and why?</a:t>
            </a:r>
            <a:endParaRPr lang="en-NZ" sz="4000" dirty="0"/>
          </a:p>
        </p:txBody>
      </p:sp>
      <p:pic>
        <p:nvPicPr>
          <p:cNvPr id="4" name="Picture 3"/>
          <p:cNvPicPr>
            <a:picLocks noChangeAspect="1"/>
          </p:cNvPicPr>
          <p:nvPr/>
        </p:nvPicPr>
        <p:blipFill rotWithShape="1">
          <a:blip r:embed="rId2"/>
          <a:srcRect l="4675" t="10794" r="53311" b="8673"/>
          <a:stretch/>
        </p:blipFill>
        <p:spPr>
          <a:xfrm>
            <a:off x="770021" y="3974478"/>
            <a:ext cx="1953928" cy="2669328"/>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192" r="1"/>
          <a:stretch/>
        </p:blipFill>
        <p:spPr>
          <a:xfrm>
            <a:off x="6300131" y="4521528"/>
            <a:ext cx="2623693" cy="2122278"/>
          </a:xfrm>
          <a:prstGeom prst="rect">
            <a:avLst/>
          </a:prstGeom>
        </p:spPr>
      </p:pic>
      <p:sp>
        <p:nvSpPr>
          <p:cNvPr id="8" name="Oval 3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a:t>End</a:t>
            </a:r>
          </a:p>
        </p:txBody>
      </p:sp>
      <p:sp>
        <p:nvSpPr>
          <p:cNvPr id="9" name="Oval 3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a:t>
            </a:r>
          </a:p>
        </p:txBody>
      </p:sp>
      <p:sp>
        <p:nvSpPr>
          <p:cNvPr id="10" name="Oval 3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a:t>
            </a:r>
          </a:p>
        </p:txBody>
      </p:sp>
      <p:sp>
        <p:nvSpPr>
          <p:cNvPr id="11" name="Oval 3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3</a:t>
            </a:r>
          </a:p>
        </p:txBody>
      </p:sp>
      <p:sp>
        <p:nvSpPr>
          <p:cNvPr id="12" name="Oval 29"/>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4</a:t>
            </a:r>
          </a:p>
        </p:txBody>
      </p:sp>
      <p:sp>
        <p:nvSpPr>
          <p:cNvPr id="13" name="Oval 2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5</a:t>
            </a:r>
          </a:p>
        </p:txBody>
      </p:sp>
      <p:sp>
        <p:nvSpPr>
          <p:cNvPr id="14" name="Oval 2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6</a:t>
            </a:r>
          </a:p>
        </p:txBody>
      </p:sp>
      <p:sp>
        <p:nvSpPr>
          <p:cNvPr id="15" name="Oval 2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7</a:t>
            </a:r>
          </a:p>
        </p:txBody>
      </p:sp>
      <p:sp>
        <p:nvSpPr>
          <p:cNvPr id="16" name="Oval 2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8</a:t>
            </a:r>
          </a:p>
        </p:txBody>
      </p:sp>
      <p:sp>
        <p:nvSpPr>
          <p:cNvPr id="17" name="Oval 2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9</a:t>
            </a:r>
          </a:p>
        </p:txBody>
      </p:sp>
      <p:sp>
        <p:nvSpPr>
          <p:cNvPr id="18" name="Oval 2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10</a:t>
            </a:r>
          </a:p>
        </p:txBody>
      </p:sp>
      <p:sp>
        <p:nvSpPr>
          <p:cNvPr id="19" name="Oval 2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11</a:t>
            </a:r>
          </a:p>
        </p:txBody>
      </p:sp>
      <p:sp>
        <p:nvSpPr>
          <p:cNvPr id="20" name="Oval 2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12</a:t>
            </a:r>
          </a:p>
        </p:txBody>
      </p:sp>
      <p:sp>
        <p:nvSpPr>
          <p:cNvPr id="21" name="Oval 2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13</a:t>
            </a:r>
          </a:p>
        </p:txBody>
      </p:sp>
      <p:sp>
        <p:nvSpPr>
          <p:cNvPr id="22" name="Oval 2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14</a:t>
            </a:r>
          </a:p>
        </p:txBody>
      </p:sp>
      <p:sp>
        <p:nvSpPr>
          <p:cNvPr id="23" name="Oval 1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15</a:t>
            </a:r>
          </a:p>
        </p:txBody>
      </p:sp>
      <p:sp>
        <p:nvSpPr>
          <p:cNvPr id="24" name="Oval 1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16</a:t>
            </a:r>
          </a:p>
        </p:txBody>
      </p:sp>
      <p:sp>
        <p:nvSpPr>
          <p:cNvPr id="25" name="Oval 1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17</a:t>
            </a:r>
          </a:p>
        </p:txBody>
      </p:sp>
      <p:sp>
        <p:nvSpPr>
          <p:cNvPr id="26" name="Oval 1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18</a:t>
            </a:r>
          </a:p>
        </p:txBody>
      </p:sp>
      <p:sp>
        <p:nvSpPr>
          <p:cNvPr id="27" name="Oval 1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19</a:t>
            </a:r>
          </a:p>
        </p:txBody>
      </p:sp>
      <p:sp>
        <p:nvSpPr>
          <p:cNvPr id="28" name="Oval 1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20</a:t>
            </a:r>
          </a:p>
        </p:txBody>
      </p:sp>
      <p:sp>
        <p:nvSpPr>
          <p:cNvPr id="29" name="Oval 1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21</a:t>
            </a:r>
          </a:p>
        </p:txBody>
      </p:sp>
      <p:sp>
        <p:nvSpPr>
          <p:cNvPr id="30" name="Oval 1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22</a:t>
            </a:r>
          </a:p>
        </p:txBody>
      </p:sp>
      <p:sp>
        <p:nvSpPr>
          <p:cNvPr id="31" name="Oval 1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23</a:t>
            </a:r>
          </a:p>
        </p:txBody>
      </p:sp>
      <p:sp>
        <p:nvSpPr>
          <p:cNvPr id="32" name="Oval 9"/>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24</a:t>
            </a:r>
          </a:p>
        </p:txBody>
      </p:sp>
      <p:sp>
        <p:nvSpPr>
          <p:cNvPr id="33" name="Oval 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25</a:t>
            </a:r>
          </a:p>
        </p:txBody>
      </p:sp>
      <p:sp>
        <p:nvSpPr>
          <p:cNvPr id="34" name="Oval 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26</a:t>
            </a:r>
          </a:p>
        </p:txBody>
      </p:sp>
      <p:sp>
        <p:nvSpPr>
          <p:cNvPr id="35" name="Oval 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27</a:t>
            </a:r>
          </a:p>
        </p:txBody>
      </p:sp>
      <p:sp>
        <p:nvSpPr>
          <p:cNvPr id="36" name="Oval 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28</a:t>
            </a:r>
          </a:p>
        </p:txBody>
      </p:sp>
      <p:sp>
        <p:nvSpPr>
          <p:cNvPr id="37" name="Oval 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29</a:t>
            </a:r>
          </a:p>
        </p:txBody>
      </p:sp>
      <p:sp>
        <p:nvSpPr>
          <p:cNvPr id="38" name="Oval 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a:t>30</a:t>
            </a:r>
          </a:p>
        </p:txBody>
      </p:sp>
      <p:sp>
        <p:nvSpPr>
          <p:cNvPr id="39" name="Oval 3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31</a:t>
            </a:r>
            <a:endParaRPr lang="en-GB" sz="4400" dirty="0"/>
          </a:p>
        </p:txBody>
      </p:sp>
      <p:sp>
        <p:nvSpPr>
          <p:cNvPr id="40" name="Oval 3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32</a:t>
            </a:r>
            <a:endParaRPr lang="en-GB" sz="4400" dirty="0"/>
          </a:p>
        </p:txBody>
      </p:sp>
      <p:sp>
        <p:nvSpPr>
          <p:cNvPr id="41" name="Oval 3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33</a:t>
            </a:r>
            <a:endParaRPr lang="en-GB" sz="4400" dirty="0"/>
          </a:p>
        </p:txBody>
      </p:sp>
      <p:sp>
        <p:nvSpPr>
          <p:cNvPr id="42" name="Oval 29"/>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34</a:t>
            </a:r>
            <a:endParaRPr lang="en-GB" sz="4400" dirty="0"/>
          </a:p>
        </p:txBody>
      </p:sp>
      <p:sp>
        <p:nvSpPr>
          <p:cNvPr id="43" name="Oval 2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35</a:t>
            </a:r>
            <a:endParaRPr lang="en-GB" sz="4400" dirty="0"/>
          </a:p>
        </p:txBody>
      </p:sp>
      <p:sp>
        <p:nvSpPr>
          <p:cNvPr id="44" name="Oval 2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36</a:t>
            </a:r>
            <a:endParaRPr lang="en-GB" sz="4400" dirty="0"/>
          </a:p>
        </p:txBody>
      </p:sp>
      <p:sp>
        <p:nvSpPr>
          <p:cNvPr id="45" name="Oval 2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37</a:t>
            </a:r>
            <a:endParaRPr lang="en-GB" sz="4400" dirty="0"/>
          </a:p>
        </p:txBody>
      </p:sp>
      <p:sp>
        <p:nvSpPr>
          <p:cNvPr id="46" name="Oval 2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38</a:t>
            </a:r>
            <a:endParaRPr lang="en-GB" sz="4400" dirty="0"/>
          </a:p>
        </p:txBody>
      </p:sp>
      <p:sp>
        <p:nvSpPr>
          <p:cNvPr id="47" name="Oval 2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39</a:t>
            </a:r>
            <a:endParaRPr lang="en-GB" sz="4400" dirty="0"/>
          </a:p>
        </p:txBody>
      </p:sp>
      <p:sp>
        <p:nvSpPr>
          <p:cNvPr id="48" name="Oval 2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40</a:t>
            </a:r>
            <a:endParaRPr lang="en-GB" sz="4400" dirty="0"/>
          </a:p>
        </p:txBody>
      </p:sp>
      <p:sp>
        <p:nvSpPr>
          <p:cNvPr id="49" name="Oval 2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41</a:t>
            </a:r>
            <a:endParaRPr lang="en-GB" sz="4400" dirty="0"/>
          </a:p>
        </p:txBody>
      </p:sp>
      <p:sp>
        <p:nvSpPr>
          <p:cNvPr id="50" name="Oval 2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42</a:t>
            </a:r>
            <a:endParaRPr lang="en-GB" sz="4400" dirty="0"/>
          </a:p>
        </p:txBody>
      </p:sp>
      <p:sp>
        <p:nvSpPr>
          <p:cNvPr id="51" name="Oval 2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43</a:t>
            </a:r>
            <a:endParaRPr lang="en-GB" sz="4400" dirty="0"/>
          </a:p>
        </p:txBody>
      </p:sp>
      <p:sp>
        <p:nvSpPr>
          <p:cNvPr id="52" name="Oval 19"/>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44</a:t>
            </a:r>
            <a:endParaRPr lang="en-GB" sz="4400" dirty="0"/>
          </a:p>
        </p:txBody>
      </p:sp>
      <p:sp>
        <p:nvSpPr>
          <p:cNvPr id="53" name="Oval 1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45</a:t>
            </a:r>
            <a:endParaRPr lang="en-GB" sz="4400" dirty="0"/>
          </a:p>
        </p:txBody>
      </p:sp>
      <p:sp>
        <p:nvSpPr>
          <p:cNvPr id="54" name="Oval 1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46</a:t>
            </a:r>
            <a:endParaRPr lang="en-GB" sz="4400" dirty="0"/>
          </a:p>
        </p:txBody>
      </p:sp>
      <p:sp>
        <p:nvSpPr>
          <p:cNvPr id="55" name="Oval 1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47</a:t>
            </a:r>
            <a:endParaRPr lang="en-GB" sz="4400" dirty="0"/>
          </a:p>
        </p:txBody>
      </p:sp>
      <p:sp>
        <p:nvSpPr>
          <p:cNvPr id="56" name="Oval 1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48</a:t>
            </a:r>
            <a:endParaRPr lang="en-GB" sz="4400" dirty="0"/>
          </a:p>
        </p:txBody>
      </p:sp>
      <p:sp>
        <p:nvSpPr>
          <p:cNvPr id="57" name="Oval 1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49</a:t>
            </a:r>
            <a:endParaRPr lang="en-GB" sz="4400" dirty="0"/>
          </a:p>
        </p:txBody>
      </p:sp>
      <p:sp>
        <p:nvSpPr>
          <p:cNvPr id="58" name="Oval 1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50</a:t>
            </a:r>
            <a:endParaRPr lang="en-GB" sz="4400" dirty="0"/>
          </a:p>
        </p:txBody>
      </p:sp>
      <p:sp>
        <p:nvSpPr>
          <p:cNvPr id="59" name="Oval 12"/>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51</a:t>
            </a:r>
            <a:endParaRPr lang="en-GB" sz="4400" dirty="0"/>
          </a:p>
        </p:txBody>
      </p:sp>
      <p:sp>
        <p:nvSpPr>
          <p:cNvPr id="60" name="Oval 11"/>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52</a:t>
            </a:r>
            <a:endParaRPr lang="en-GB" sz="4400" dirty="0"/>
          </a:p>
        </p:txBody>
      </p:sp>
      <p:sp>
        <p:nvSpPr>
          <p:cNvPr id="61" name="Oval 10"/>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53</a:t>
            </a:r>
            <a:endParaRPr lang="en-GB" sz="4400" dirty="0"/>
          </a:p>
        </p:txBody>
      </p:sp>
      <p:sp>
        <p:nvSpPr>
          <p:cNvPr id="62" name="Oval 9"/>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54</a:t>
            </a:r>
            <a:endParaRPr lang="en-GB" sz="4400" dirty="0"/>
          </a:p>
        </p:txBody>
      </p:sp>
      <p:sp>
        <p:nvSpPr>
          <p:cNvPr id="63" name="Oval 8"/>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55</a:t>
            </a:r>
            <a:endParaRPr lang="en-GB" sz="4400" dirty="0"/>
          </a:p>
        </p:txBody>
      </p:sp>
      <p:sp>
        <p:nvSpPr>
          <p:cNvPr id="64" name="Oval 7"/>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56</a:t>
            </a:r>
            <a:endParaRPr lang="en-GB" sz="4400" dirty="0"/>
          </a:p>
        </p:txBody>
      </p:sp>
      <p:sp>
        <p:nvSpPr>
          <p:cNvPr id="65" name="Oval 6"/>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57</a:t>
            </a:r>
            <a:endParaRPr lang="en-GB" sz="4400" dirty="0"/>
          </a:p>
        </p:txBody>
      </p:sp>
      <p:sp>
        <p:nvSpPr>
          <p:cNvPr id="66" name="Oval 5"/>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58</a:t>
            </a:r>
            <a:endParaRPr lang="en-GB" sz="4400" dirty="0"/>
          </a:p>
        </p:txBody>
      </p:sp>
      <p:sp>
        <p:nvSpPr>
          <p:cNvPr id="67" name="Oval 4"/>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59</a:t>
            </a:r>
            <a:endParaRPr lang="en-GB" sz="4400" dirty="0"/>
          </a:p>
        </p:txBody>
      </p:sp>
      <p:sp>
        <p:nvSpPr>
          <p:cNvPr id="68" name="Oval 3"/>
          <p:cNvSpPr>
            <a:spLocks noChangeArrowheads="1"/>
          </p:cNvSpPr>
          <p:nvPr/>
        </p:nvSpPr>
        <p:spPr bwMode="auto">
          <a:xfrm>
            <a:off x="3987391" y="5258932"/>
            <a:ext cx="1235075" cy="1235075"/>
          </a:xfrm>
          <a:prstGeom prst="ellipse">
            <a:avLst/>
          </a:prstGeom>
          <a:solidFill>
            <a:schemeClr val="accent1">
              <a:lumMod val="40000"/>
              <a:lumOff val="60000"/>
            </a:schemeClr>
          </a:solidFill>
          <a:ln w="28575">
            <a:solidFill>
              <a:schemeClr val="tx1"/>
            </a:solidFill>
            <a:round/>
            <a:headEnd/>
            <a:tailEnd/>
          </a:ln>
          <a:effectLst/>
        </p:spPr>
        <p:txBody>
          <a:bodyPr wrap="none" anchor="ctr"/>
          <a:lstStyle/>
          <a:p>
            <a:pPr algn="ctr"/>
            <a:r>
              <a:rPr lang="en-GB" sz="4400" dirty="0" smtClean="0"/>
              <a:t>60</a:t>
            </a:r>
            <a:endParaRPr lang="en-GB" sz="4400" dirty="0"/>
          </a:p>
        </p:txBody>
      </p:sp>
    </p:spTree>
    <p:extLst>
      <p:ext uri="{BB962C8B-B14F-4D97-AF65-F5344CB8AC3E}">
        <p14:creationId xmlns:p14="http://schemas.microsoft.com/office/powerpoint/2010/main" val="41032655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8"/>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8"/>
                                        </p:tgtEl>
                                        <p:attrNameLst>
                                          <p:attrName>style.visibility</p:attrName>
                                        </p:attrNameLst>
                                      </p:cBhvr>
                                      <p:to>
                                        <p:strVal val="hidden"/>
                                      </p:to>
                                    </p:set>
                                  </p:childTnLst>
                                </p:cTn>
                              </p:par>
                            </p:childTnLst>
                          </p:cTn>
                        </p:par>
                        <p:par>
                          <p:cTn id="7" fill="hold">
                            <p:stCondLst>
                              <p:cond delay="0"/>
                            </p:stCondLst>
                            <p:childTnLst>
                              <p:par>
                                <p:cTn id="8" presetID="1" presetClass="exit" presetSubtype="0" fill="hold" grpId="0" nodeType="afterEffect">
                                  <p:stCondLst>
                                    <p:cond delay="1000"/>
                                  </p:stCondLst>
                                  <p:childTnLst>
                                    <p:set>
                                      <p:cBhvr>
                                        <p:cTn id="9" dur="1" fill="hold">
                                          <p:stCondLst>
                                            <p:cond delay="0"/>
                                          </p:stCondLst>
                                        </p:cTn>
                                        <p:tgtEl>
                                          <p:spTgt spid="67"/>
                                        </p:tgtEl>
                                        <p:attrNameLst>
                                          <p:attrName>style.visibility</p:attrName>
                                        </p:attrNameLst>
                                      </p:cBhvr>
                                      <p:to>
                                        <p:strVal val="hidden"/>
                                      </p:to>
                                    </p:set>
                                  </p:childTnLst>
                                </p:cTn>
                              </p:par>
                            </p:childTnLst>
                          </p:cTn>
                        </p:par>
                        <p:par>
                          <p:cTn id="10" fill="hold">
                            <p:stCondLst>
                              <p:cond delay="1000"/>
                            </p:stCondLst>
                            <p:childTnLst>
                              <p:par>
                                <p:cTn id="11" presetID="1" presetClass="exit" presetSubtype="0" fill="hold" grpId="0" nodeType="afterEffect">
                                  <p:stCondLst>
                                    <p:cond delay="1000"/>
                                  </p:stCondLst>
                                  <p:childTnLst>
                                    <p:set>
                                      <p:cBhvr>
                                        <p:cTn id="12" dur="1" fill="hold">
                                          <p:stCondLst>
                                            <p:cond delay="0"/>
                                          </p:stCondLst>
                                        </p:cTn>
                                        <p:tgtEl>
                                          <p:spTgt spid="66"/>
                                        </p:tgtEl>
                                        <p:attrNameLst>
                                          <p:attrName>style.visibility</p:attrName>
                                        </p:attrNameLst>
                                      </p:cBhvr>
                                      <p:to>
                                        <p:strVal val="hidden"/>
                                      </p:to>
                                    </p:set>
                                  </p:childTnLst>
                                </p:cTn>
                              </p:par>
                            </p:childTnLst>
                          </p:cTn>
                        </p:par>
                        <p:par>
                          <p:cTn id="13" fill="hold">
                            <p:stCondLst>
                              <p:cond delay="2000"/>
                            </p:stCondLst>
                            <p:childTnLst>
                              <p:par>
                                <p:cTn id="14" presetID="1" presetClass="exit" presetSubtype="0" fill="hold" grpId="0" nodeType="afterEffect">
                                  <p:stCondLst>
                                    <p:cond delay="1000"/>
                                  </p:stCondLst>
                                  <p:childTnLst>
                                    <p:set>
                                      <p:cBhvr>
                                        <p:cTn id="15" dur="1" fill="hold">
                                          <p:stCondLst>
                                            <p:cond delay="0"/>
                                          </p:stCondLst>
                                        </p:cTn>
                                        <p:tgtEl>
                                          <p:spTgt spid="65"/>
                                        </p:tgtEl>
                                        <p:attrNameLst>
                                          <p:attrName>style.visibility</p:attrName>
                                        </p:attrNameLst>
                                      </p:cBhvr>
                                      <p:to>
                                        <p:strVal val="hidden"/>
                                      </p:to>
                                    </p:set>
                                  </p:childTnLst>
                                </p:cTn>
                              </p:par>
                            </p:childTnLst>
                          </p:cTn>
                        </p:par>
                        <p:par>
                          <p:cTn id="16" fill="hold">
                            <p:stCondLst>
                              <p:cond delay="3000"/>
                            </p:stCondLst>
                            <p:childTnLst>
                              <p:par>
                                <p:cTn id="17" presetID="1" presetClass="exit" presetSubtype="0" fill="hold" grpId="0" nodeType="afterEffect">
                                  <p:stCondLst>
                                    <p:cond delay="1000"/>
                                  </p:stCondLst>
                                  <p:childTnLst>
                                    <p:set>
                                      <p:cBhvr>
                                        <p:cTn id="18" dur="1" fill="hold">
                                          <p:stCondLst>
                                            <p:cond delay="0"/>
                                          </p:stCondLst>
                                        </p:cTn>
                                        <p:tgtEl>
                                          <p:spTgt spid="64"/>
                                        </p:tgtEl>
                                        <p:attrNameLst>
                                          <p:attrName>style.visibility</p:attrName>
                                        </p:attrNameLst>
                                      </p:cBhvr>
                                      <p:to>
                                        <p:strVal val="hidden"/>
                                      </p:to>
                                    </p:set>
                                  </p:childTnLst>
                                </p:cTn>
                              </p:par>
                            </p:childTnLst>
                          </p:cTn>
                        </p:par>
                        <p:par>
                          <p:cTn id="19" fill="hold">
                            <p:stCondLst>
                              <p:cond delay="4000"/>
                            </p:stCondLst>
                            <p:childTnLst>
                              <p:par>
                                <p:cTn id="20" presetID="1" presetClass="exit" presetSubtype="0" fill="hold" grpId="0" nodeType="afterEffect">
                                  <p:stCondLst>
                                    <p:cond delay="1000"/>
                                  </p:stCondLst>
                                  <p:childTnLst>
                                    <p:set>
                                      <p:cBhvr>
                                        <p:cTn id="21" dur="1" fill="hold">
                                          <p:stCondLst>
                                            <p:cond delay="0"/>
                                          </p:stCondLst>
                                        </p:cTn>
                                        <p:tgtEl>
                                          <p:spTgt spid="63"/>
                                        </p:tgtEl>
                                        <p:attrNameLst>
                                          <p:attrName>style.visibility</p:attrName>
                                        </p:attrNameLst>
                                      </p:cBhvr>
                                      <p:to>
                                        <p:strVal val="hidden"/>
                                      </p:to>
                                    </p:set>
                                  </p:childTnLst>
                                </p:cTn>
                              </p:par>
                            </p:childTnLst>
                          </p:cTn>
                        </p:par>
                        <p:par>
                          <p:cTn id="22" fill="hold">
                            <p:stCondLst>
                              <p:cond delay="5000"/>
                            </p:stCondLst>
                            <p:childTnLst>
                              <p:par>
                                <p:cTn id="23" presetID="1" presetClass="exit" presetSubtype="0" fill="hold" grpId="0" nodeType="afterEffect">
                                  <p:stCondLst>
                                    <p:cond delay="1000"/>
                                  </p:stCondLst>
                                  <p:childTnLst>
                                    <p:set>
                                      <p:cBhvr>
                                        <p:cTn id="24" dur="1" fill="hold">
                                          <p:stCondLst>
                                            <p:cond delay="0"/>
                                          </p:stCondLst>
                                        </p:cTn>
                                        <p:tgtEl>
                                          <p:spTgt spid="62"/>
                                        </p:tgtEl>
                                        <p:attrNameLst>
                                          <p:attrName>style.visibility</p:attrName>
                                        </p:attrNameLst>
                                      </p:cBhvr>
                                      <p:to>
                                        <p:strVal val="hidden"/>
                                      </p:to>
                                    </p:set>
                                  </p:childTnLst>
                                </p:cTn>
                              </p:par>
                            </p:childTnLst>
                          </p:cTn>
                        </p:par>
                        <p:par>
                          <p:cTn id="25" fill="hold">
                            <p:stCondLst>
                              <p:cond delay="6000"/>
                            </p:stCondLst>
                            <p:childTnLst>
                              <p:par>
                                <p:cTn id="26" presetID="1" presetClass="exit" presetSubtype="0" fill="hold" grpId="0" nodeType="afterEffect">
                                  <p:stCondLst>
                                    <p:cond delay="1000"/>
                                  </p:stCondLst>
                                  <p:childTnLst>
                                    <p:set>
                                      <p:cBhvr>
                                        <p:cTn id="27" dur="1" fill="hold">
                                          <p:stCondLst>
                                            <p:cond delay="0"/>
                                          </p:stCondLst>
                                        </p:cTn>
                                        <p:tgtEl>
                                          <p:spTgt spid="61"/>
                                        </p:tgtEl>
                                        <p:attrNameLst>
                                          <p:attrName>style.visibility</p:attrName>
                                        </p:attrNameLst>
                                      </p:cBhvr>
                                      <p:to>
                                        <p:strVal val="hidden"/>
                                      </p:to>
                                    </p:set>
                                  </p:childTnLst>
                                </p:cTn>
                              </p:par>
                            </p:childTnLst>
                          </p:cTn>
                        </p:par>
                        <p:par>
                          <p:cTn id="28" fill="hold">
                            <p:stCondLst>
                              <p:cond delay="7000"/>
                            </p:stCondLst>
                            <p:childTnLst>
                              <p:par>
                                <p:cTn id="29" presetID="1" presetClass="exit" presetSubtype="0" fill="hold" grpId="0" nodeType="afterEffect">
                                  <p:stCondLst>
                                    <p:cond delay="1000"/>
                                  </p:stCondLst>
                                  <p:childTnLst>
                                    <p:set>
                                      <p:cBhvr>
                                        <p:cTn id="30" dur="1" fill="hold">
                                          <p:stCondLst>
                                            <p:cond delay="0"/>
                                          </p:stCondLst>
                                        </p:cTn>
                                        <p:tgtEl>
                                          <p:spTgt spid="60"/>
                                        </p:tgtEl>
                                        <p:attrNameLst>
                                          <p:attrName>style.visibility</p:attrName>
                                        </p:attrNameLst>
                                      </p:cBhvr>
                                      <p:to>
                                        <p:strVal val="hidden"/>
                                      </p:to>
                                    </p:set>
                                  </p:childTnLst>
                                </p:cTn>
                              </p:par>
                            </p:childTnLst>
                          </p:cTn>
                        </p:par>
                        <p:par>
                          <p:cTn id="31" fill="hold">
                            <p:stCondLst>
                              <p:cond delay="8000"/>
                            </p:stCondLst>
                            <p:childTnLst>
                              <p:par>
                                <p:cTn id="32" presetID="1" presetClass="exit" presetSubtype="0" fill="hold" grpId="0" nodeType="afterEffect">
                                  <p:stCondLst>
                                    <p:cond delay="1000"/>
                                  </p:stCondLst>
                                  <p:childTnLst>
                                    <p:set>
                                      <p:cBhvr>
                                        <p:cTn id="33" dur="1" fill="hold">
                                          <p:stCondLst>
                                            <p:cond delay="0"/>
                                          </p:stCondLst>
                                        </p:cTn>
                                        <p:tgtEl>
                                          <p:spTgt spid="59"/>
                                        </p:tgtEl>
                                        <p:attrNameLst>
                                          <p:attrName>style.visibility</p:attrName>
                                        </p:attrNameLst>
                                      </p:cBhvr>
                                      <p:to>
                                        <p:strVal val="hidden"/>
                                      </p:to>
                                    </p:set>
                                  </p:childTnLst>
                                </p:cTn>
                              </p:par>
                            </p:childTnLst>
                          </p:cTn>
                        </p:par>
                        <p:par>
                          <p:cTn id="34" fill="hold">
                            <p:stCondLst>
                              <p:cond delay="9000"/>
                            </p:stCondLst>
                            <p:childTnLst>
                              <p:par>
                                <p:cTn id="35" presetID="1" presetClass="exit" presetSubtype="0" fill="hold" grpId="0" nodeType="afterEffect">
                                  <p:stCondLst>
                                    <p:cond delay="1000"/>
                                  </p:stCondLst>
                                  <p:childTnLst>
                                    <p:set>
                                      <p:cBhvr>
                                        <p:cTn id="36" dur="1" fill="hold">
                                          <p:stCondLst>
                                            <p:cond delay="0"/>
                                          </p:stCondLst>
                                        </p:cTn>
                                        <p:tgtEl>
                                          <p:spTgt spid="58"/>
                                        </p:tgtEl>
                                        <p:attrNameLst>
                                          <p:attrName>style.visibility</p:attrName>
                                        </p:attrNameLst>
                                      </p:cBhvr>
                                      <p:to>
                                        <p:strVal val="hidden"/>
                                      </p:to>
                                    </p:set>
                                  </p:childTnLst>
                                </p:cTn>
                              </p:par>
                            </p:childTnLst>
                          </p:cTn>
                        </p:par>
                        <p:par>
                          <p:cTn id="37" fill="hold">
                            <p:stCondLst>
                              <p:cond delay="10000"/>
                            </p:stCondLst>
                            <p:childTnLst>
                              <p:par>
                                <p:cTn id="38" presetID="1" presetClass="exit" presetSubtype="0" fill="hold" grpId="0" nodeType="afterEffect">
                                  <p:stCondLst>
                                    <p:cond delay="1000"/>
                                  </p:stCondLst>
                                  <p:childTnLst>
                                    <p:set>
                                      <p:cBhvr>
                                        <p:cTn id="39" dur="1" fill="hold">
                                          <p:stCondLst>
                                            <p:cond delay="0"/>
                                          </p:stCondLst>
                                        </p:cTn>
                                        <p:tgtEl>
                                          <p:spTgt spid="57"/>
                                        </p:tgtEl>
                                        <p:attrNameLst>
                                          <p:attrName>style.visibility</p:attrName>
                                        </p:attrNameLst>
                                      </p:cBhvr>
                                      <p:to>
                                        <p:strVal val="hidden"/>
                                      </p:to>
                                    </p:set>
                                  </p:childTnLst>
                                </p:cTn>
                              </p:par>
                            </p:childTnLst>
                          </p:cTn>
                        </p:par>
                        <p:par>
                          <p:cTn id="40" fill="hold">
                            <p:stCondLst>
                              <p:cond delay="11000"/>
                            </p:stCondLst>
                            <p:childTnLst>
                              <p:par>
                                <p:cTn id="41" presetID="1" presetClass="exit" presetSubtype="0" fill="hold" grpId="0" nodeType="afterEffect">
                                  <p:stCondLst>
                                    <p:cond delay="1000"/>
                                  </p:stCondLst>
                                  <p:childTnLst>
                                    <p:set>
                                      <p:cBhvr>
                                        <p:cTn id="42" dur="1" fill="hold">
                                          <p:stCondLst>
                                            <p:cond delay="0"/>
                                          </p:stCondLst>
                                        </p:cTn>
                                        <p:tgtEl>
                                          <p:spTgt spid="56"/>
                                        </p:tgtEl>
                                        <p:attrNameLst>
                                          <p:attrName>style.visibility</p:attrName>
                                        </p:attrNameLst>
                                      </p:cBhvr>
                                      <p:to>
                                        <p:strVal val="hidden"/>
                                      </p:to>
                                    </p:set>
                                  </p:childTnLst>
                                </p:cTn>
                              </p:par>
                            </p:childTnLst>
                          </p:cTn>
                        </p:par>
                        <p:par>
                          <p:cTn id="43" fill="hold">
                            <p:stCondLst>
                              <p:cond delay="12000"/>
                            </p:stCondLst>
                            <p:childTnLst>
                              <p:par>
                                <p:cTn id="44" presetID="1" presetClass="exit" presetSubtype="0" fill="hold" grpId="0" nodeType="afterEffect">
                                  <p:stCondLst>
                                    <p:cond delay="1000"/>
                                  </p:stCondLst>
                                  <p:childTnLst>
                                    <p:set>
                                      <p:cBhvr>
                                        <p:cTn id="45" dur="1" fill="hold">
                                          <p:stCondLst>
                                            <p:cond delay="0"/>
                                          </p:stCondLst>
                                        </p:cTn>
                                        <p:tgtEl>
                                          <p:spTgt spid="55"/>
                                        </p:tgtEl>
                                        <p:attrNameLst>
                                          <p:attrName>style.visibility</p:attrName>
                                        </p:attrNameLst>
                                      </p:cBhvr>
                                      <p:to>
                                        <p:strVal val="hidden"/>
                                      </p:to>
                                    </p:set>
                                  </p:childTnLst>
                                </p:cTn>
                              </p:par>
                            </p:childTnLst>
                          </p:cTn>
                        </p:par>
                        <p:par>
                          <p:cTn id="46" fill="hold">
                            <p:stCondLst>
                              <p:cond delay="13000"/>
                            </p:stCondLst>
                            <p:childTnLst>
                              <p:par>
                                <p:cTn id="47" presetID="1" presetClass="exit" presetSubtype="0" fill="hold" grpId="0" nodeType="afterEffect">
                                  <p:stCondLst>
                                    <p:cond delay="1000"/>
                                  </p:stCondLst>
                                  <p:childTnLst>
                                    <p:set>
                                      <p:cBhvr>
                                        <p:cTn id="48" dur="1" fill="hold">
                                          <p:stCondLst>
                                            <p:cond delay="0"/>
                                          </p:stCondLst>
                                        </p:cTn>
                                        <p:tgtEl>
                                          <p:spTgt spid="54"/>
                                        </p:tgtEl>
                                        <p:attrNameLst>
                                          <p:attrName>style.visibility</p:attrName>
                                        </p:attrNameLst>
                                      </p:cBhvr>
                                      <p:to>
                                        <p:strVal val="hidden"/>
                                      </p:to>
                                    </p:set>
                                  </p:childTnLst>
                                </p:cTn>
                              </p:par>
                            </p:childTnLst>
                          </p:cTn>
                        </p:par>
                        <p:par>
                          <p:cTn id="49" fill="hold">
                            <p:stCondLst>
                              <p:cond delay="14000"/>
                            </p:stCondLst>
                            <p:childTnLst>
                              <p:par>
                                <p:cTn id="50" presetID="1" presetClass="exit" presetSubtype="0" fill="hold" grpId="0" nodeType="afterEffect">
                                  <p:stCondLst>
                                    <p:cond delay="1000"/>
                                  </p:stCondLst>
                                  <p:childTnLst>
                                    <p:set>
                                      <p:cBhvr>
                                        <p:cTn id="51" dur="1" fill="hold">
                                          <p:stCondLst>
                                            <p:cond delay="0"/>
                                          </p:stCondLst>
                                        </p:cTn>
                                        <p:tgtEl>
                                          <p:spTgt spid="53"/>
                                        </p:tgtEl>
                                        <p:attrNameLst>
                                          <p:attrName>style.visibility</p:attrName>
                                        </p:attrNameLst>
                                      </p:cBhvr>
                                      <p:to>
                                        <p:strVal val="hidden"/>
                                      </p:to>
                                    </p:set>
                                  </p:childTnLst>
                                </p:cTn>
                              </p:par>
                            </p:childTnLst>
                          </p:cTn>
                        </p:par>
                        <p:par>
                          <p:cTn id="52" fill="hold">
                            <p:stCondLst>
                              <p:cond delay="15000"/>
                            </p:stCondLst>
                            <p:childTnLst>
                              <p:par>
                                <p:cTn id="53" presetID="1" presetClass="exit" presetSubtype="0" fill="hold" grpId="0" nodeType="afterEffect">
                                  <p:stCondLst>
                                    <p:cond delay="1000"/>
                                  </p:stCondLst>
                                  <p:childTnLst>
                                    <p:set>
                                      <p:cBhvr>
                                        <p:cTn id="54" dur="1" fill="hold">
                                          <p:stCondLst>
                                            <p:cond delay="0"/>
                                          </p:stCondLst>
                                        </p:cTn>
                                        <p:tgtEl>
                                          <p:spTgt spid="52"/>
                                        </p:tgtEl>
                                        <p:attrNameLst>
                                          <p:attrName>style.visibility</p:attrName>
                                        </p:attrNameLst>
                                      </p:cBhvr>
                                      <p:to>
                                        <p:strVal val="hidden"/>
                                      </p:to>
                                    </p:set>
                                  </p:childTnLst>
                                </p:cTn>
                              </p:par>
                            </p:childTnLst>
                          </p:cTn>
                        </p:par>
                        <p:par>
                          <p:cTn id="55" fill="hold">
                            <p:stCondLst>
                              <p:cond delay="16000"/>
                            </p:stCondLst>
                            <p:childTnLst>
                              <p:par>
                                <p:cTn id="56" presetID="1" presetClass="exit" presetSubtype="0" fill="hold" grpId="0" nodeType="afterEffect">
                                  <p:stCondLst>
                                    <p:cond delay="1000"/>
                                  </p:stCondLst>
                                  <p:childTnLst>
                                    <p:set>
                                      <p:cBhvr>
                                        <p:cTn id="57" dur="1" fill="hold">
                                          <p:stCondLst>
                                            <p:cond delay="0"/>
                                          </p:stCondLst>
                                        </p:cTn>
                                        <p:tgtEl>
                                          <p:spTgt spid="51"/>
                                        </p:tgtEl>
                                        <p:attrNameLst>
                                          <p:attrName>style.visibility</p:attrName>
                                        </p:attrNameLst>
                                      </p:cBhvr>
                                      <p:to>
                                        <p:strVal val="hidden"/>
                                      </p:to>
                                    </p:set>
                                  </p:childTnLst>
                                </p:cTn>
                              </p:par>
                            </p:childTnLst>
                          </p:cTn>
                        </p:par>
                        <p:par>
                          <p:cTn id="58" fill="hold">
                            <p:stCondLst>
                              <p:cond delay="17000"/>
                            </p:stCondLst>
                            <p:childTnLst>
                              <p:par>
                                <p:cTn id="59" presetID="1" presetClass="exit" presetSubtype="0" fill="hold" grpId="0" nodeType="afterEffect">
                                  <p:stCondLst>
                                    <p:cond delay="1000"/>
                                  </p:stCondLst>
                                  <p:childTnLst>
                                    <p:set>
                                      <p:cBhvr>
                                        <p:cTn id="60" dur="1" fill="hold">
                                          <p:stCondLst>
                                            <p:cond delay="0"/>
                                          </p:stCondLst>
                                        </p:cTn>
                                        <p:tgtEl>
                                          <p:spTgt spid="50"/>
                                        </p:tgtEl>
                                        <p:attrNameLst>
                                          <p:attrName>style.visibility</p:attrName>
                                        </p:attrNameLst>
                                      </p:cBhvr>
                                      <p:to>
                                        <p:strVal val="hidden"/>
                                      </p:to>
                                    </p:set>
                                  </p:childTnLst>
                                </p:cTn>
                              </p:par>
                            </p:childTnLst>
                          </p:cTn>
                        </p:par>
                        <p:par>
                          <p:cTn id="61" fill="hold">
                            <p:stCondLst>
                              <p:cond delay="18000"/>
                            </p:stCondLst>
                            <p:childTnLst>
                              <p:par>
                                <p:cTn id="62" presetID="1" presetClass="exit" presetSubtype="0" fill="hold" grpId="0" nodeType="afterEffect">
                                  <p:stCondLst>
                                    <p:cond delay="1000"/>
                                  </p:stCondLst>
                                  <p:childTnLst>
                                    <p:set>
                                      <p:cBhvr>
                                        <p:cTn id="63" dur="1" fill="hold">
                                          <p:stCondLst>
                                            <p:cond delay="0"/>
                                          </p:stCondLst>
                                        </p:cTn>
                                        <p:tgtEl>
                                          <p:spTgt spid="49"/>
                                        </p:tgtEl>
                                        <p:attrNameLst>
                                          <p:attrName>style.visibility</p:attrName>
                                        </p:attrNameLst>
                                      </p:cBhvr>
                                      <p:to>
                                        <p:strVal val="hidden"/>
                                      </p:to>
                                    </p:set>
                                  </p:childTnLst>
                                </p:cTn>
                              </p:par>
                            </p:childTnLst>
                          </p:cTn>
                        </p:par>
                        <p:par>
                          <p:cTn id="64" fill="hold">
                            <p:stCondLst>
                              <p:cond delay="19000"/>
                            </p:stCondLst>
                            <p:childTnLst>
                              <p:par>
                                <p:cTn id="65" presetID="1" presetClass="exit" presetSubtype="0" fill="hold" grpId="0" nodeType="afterEffect">
                                  <p:stCondLst>
                                    <p:cond delay="1000"/>
                                  </p:stCondLst>
                                  <p:childTnLst>
                                    <p:set>
                                      <p:cBhvr>
                                        <p:cTn id="66" dur="1" fill="hold">
                                          <p:stCondLst>
                                            <p:cond delay="0"/>
                                          </p:stCondLst>
                                        </p:cTn>
                                        <p:tgtEl>
                                          <p:spTgt spid="48"/>
                                        </p:tgtEl>
                                        <p:attrNameLst>
                                          <p:attrName>style.visibility</p:attrName>
                                        </p:attrNameLst>
                                      </p:cBhvr>
                                      <p:to>
                                        <p:strVal val="hidden"/>
                                      </p:to>
                                    </p:set>
                                  </p:childTnLst>
                                </p:cTn>
                              </p:par>
                            </p:childTnLst>
                          </p:cTn>
                        </p:par>
                        <p:par>
                          <p:cTn id="67" fill="hold">
                            <p:stCondLst>
                              <p:cond delay="20000"/>
                            </p:stCondLst>
                            <p:childTnLst>
                              <p:par>
                                <p:cTn id="68" presetID="1" presetClass="exit" presetSubtype="0" fill="hold" grpId="0" nodeType="afterEffect">
                                  <p:stCondLst>
                                    <p:cond delay="1000"/>
                                  </p:stCondLst>
                                  <p:childTnLst>
                                    <p:set>
                                      <p:cBhvr>
                                        <p:cTn id="69" dur="1" fill="hold">
                                          <p:stCondLst>
                                            <p:cond delay="0"/>
                                          </p:stCondLst>
                                        </p:cTn>
                                        <p:tgtEl>
                                          <p:spTgt spid="47"/>
                                        </p:tgtEl>
                                        <p:attrNameLst>
                                          <p:attrName>style.visibility</p:attrName>
                                        </p:attrNameLst>
                                      </p:cBhvr>
                                      <p:to>
                                        <p:strVal val="hidden"/>
                                      </p:to>
                                    </p:set>
                                  </p:childTnLst>
                                </p:cTn>
                              </p:par>
                            </p:childTnLst>
                          </p:cTn>
                        </p:par>
                        <p:par>
                          <p:cTn id="70" fill="hold">
                            <p:stCondLst>
                              <p:cond delay="21000"/>
                            </p:stCondLst>
                            <p:childTnLst>
                              <p:par>
                                <p:cTn id="71" presetID="1" presetClass="exit" presetSubtype="0" fill="hold" grpId="0" nodeType="afterEffect">
                                  <p:stCondLst>
                                    <p:cond delay="1000"/>
                                  </p:stCondLst>
                                  <p:childTnLst>
                                    <p:set>
                                      <p:cBhvr>
                                        <p:cTn id="72" dur="1" fill="hold">
                                          <p:stCondLst>
                                            <p:cond delay="0"/>
                                          </p:stCondLst>
                                        </p:cTn>
                                        <p:tgtEl>
                                          <p:spTgt spid="46"/>
                                        </p:tgtEl>
                                        <p:attrNameLst>
                                          <p:attrName>style.visibility</p:attrName>
                                        </p:attrNameLst>
                                      </p:cBhvr>
                                      <p:to>
                                        <p:strVal val="hidden"/>
                                      </p:to>
                                    </p:set>
                                  </p:childTnLst>
                                </p:cTn>
                              </p:par>
                            </p:childTnLst>
                          </p:cTn>
                        </p:par>
                        <p:par>
                          <p:cTn id="73" fill="hold">
                            <p:stCondLst>
                              <p:cond delay="22000"/>
                            </p:stCondLst>
                            <p:childTnLst>
                              <p:par>
                                <p:cTn id="74" presetID="1" presetClass="exit" presetSubtype="0" fill="hold" grpId="0" nodeType="afterEffect">
                                  <p:stCondLst>
                                    <p:cond delay="1000"/>
                                  </p:stCondLst>
                                  <p:childTnLst>
                                    <p:set>
                                      <p:cBhvr>
                                        <p:cTn id="75" dur="1" fill="hold">
                                          <p:stCondLst>
                                            <p:cond delay="0"/>
                                          </p:stCondLst>
                                        </p:cTn>
                                        <p:tgtEl>
                                          <p:spTgt spid="45"/>
                                        </p:tgtEl>
                                        <p:attrNameLst>
                                          <p:attrName>style.visibility</p:attrName>
                                        </p:attrNameLst>
                                      </p:cBhvr>
                                      <p:to>
                                        <p:strVal val="hidden"/>
                                      </p:to>
                                    </p:set>
                                  </p:childTnLst>
                                </p:cTn>
                              </p:par>
                            </p:childTnLst>
                          </p:cTn>
                        </p:par>
                        <p:par>
                          <p:cTn id="76" fill="hold">
                            <p:stCondLst>
                              <p:cond delay="23000"/>
                            </p:stCondLst>
                            <p:childTnLst>
                              <p:par>
                                <p:cTn id="77" presetID="1" presetClass="exit" presetSubtype="0" fill="hold" grpId="0" nodeType="afterEffect">
                                  <p:stCondLst>
                                    <p:cond delay="1000"/>
                                  </p:stCondLst>
                                  <p:childTnLst>
                                    <p:set>
                                      <p:cBhvr>
                                        <p:cTn id="78" dur="1" fill="hold">
                                          <p:stCondLst>
                                            <p:cond delay="0"/>
                                          </p:stCondLst>
                                        </p:cTn>
                                        <p:tgtEl>
                                          <p:spTgt spid="44"/>
                                        </p:tgtEl>
                                        <p:attrNameLst>
                                          <p:attrName>style.visibility</p:attrName>
                                        </p:attrNameLst>
                                      </p:cBhvr>
                                      <p:to>
                                        <p:strVal val="hidden"/>
                                      </p:to>
                                    </p:set>
                                  </p:childTnLst>
                                </p:cTn>
                              </p:par>
                            </p:childTnLst>
                          </p:cTn>
                        </p:par>
                        <p:par>
                          <p:cTn id="79" fill="hold">
                            <p:stCondLst>
                              <p:cond delay="24000"/>
                            </p:stCondLst>
                            <p:childTnLst>
                              <p:par>
                                <p:cTn id="80" presetID="1" presetClass="exit" presetSubtype="0" fill="hold" grpId="0" nodeType="afterEffect">
                                  <p:stCondLst>
                                    <p:cond delay="1000"/>
                                  </p:stCondLst>
                                  <p:childTnLst>
                                    <p:set>
                                      <p:cBhvr>
                                        <p:cTn id="81" dur="1" fill="hold">
                                          <p:stCondLst>
                                            <p:cond delay="0"/>
                                          </p:stCondLst>
                                        </p:cTn>
                                        <p:tgtEl>
                                          <p:spTgt spid="43"/>
                                        </p:tgtEl>
                                        <p:attrNameLst>
                                          <p:attrName>style.visibility</p:attrName>
                                        </p:attrNameLst>
                                      </p:cBhvr>
                                      <p:to>
                                        <p:strVal val="hidden"/>
                                      </p:to>
                                    </p:set>
                                  </p:childTnLst>
                                </p:cTn>
                              </p:par>
                            </p:childTnLst>
                          </p:cTn>
                        </p:par>
                        <p:par>
                          <p:cTn id="82" fill="hold">
                            <p:stCondLst>
                              <p:cond delay="25000"/>
                            </p:stCondLst>
                            <p:childTnLst>
                              <p:par>
                                <p:cTn id="83" presetID="1" presetClass="exit" presetSubtype="0" fill="hold" grpId="0" nodeType="afterEffect">
                                  <p:stCondLst>
                                    <p:cond delay="1000"/>
                                  </p:stCondLst>
                                  <p:childTnLst>
                                    <p:set>
                                      <p:cBhvr>
                                        <p:cTn id="84" dur="1" fill="hold">
                                          <p:stCondLst>
                                            <p:cond delay="0"/>
                                          </p:stCondLst>
                                        </p:cTn>
                                        <p:tgtEl>
                                          <p:spTgt spid="42"/>
                                        </p:tgtEl>
                                        <p:attrNameLst>
                                          <p:attrName>style.visibility</p:attrName>
                                        </p:attrNameLst>
                                      </p:cBhvr>
                                      <p:to>
                                        <p:strVal val="hidden"/>
                                      </p:to>
                                    </p:set>
                                  </p:childTnLst>
                                </p:cTn>
                              </p:par>
                            </p:childTnLst>
                          </p:cTn>
                        </p:par>
                        <p:par>
                          <p:cTn id="85" fill="hold">
                            <p:stCondLst>
                              <p:cond delay="26000"/>
                            </p:stCondLst>
                            <p:childTnLst>
                              <p:par>
                                <p:cTn id="86" presetID="1" presetClass="exit" presetSubtype="0" fill="hold" grpId="0" nodeType="afterEffect">
                                  <p:stCondLst>
                                    <p:cond delay="1000"/>
                                  </p:stCondLst>
                                  <p:childTnLst>
                                    <p:set>
                                      <p:cBhvr>
                                        <p:cTn id="87" dur="1" fill="hold">
                                          <p:stCondLst>
                                            <p:cond delay="0"/>
                                          </p:stCondLst>
                                        </p:cTn>
                                        <p:tgtEl>
                                          <p:spTgt spid="41"/>
                                        </p:tgtEl>
                                        <p:attrNameLst>
                                          <p:attrName>style.visibility</p:attrName>
                                        </p:attrNameLst>
                                      </p:cBhvr>
                                      <p:to>
                                        <p:strVal val="hidden"/>
                                      </p:to>
                                    </p:set>
                                  </p:childTnLst>
                                </p:cTn>
                              </p:par>
                            </p:childTnLst>
                          </p:cTn>
                        </p:par>
                        <p:par>
                          <p:cTn id="88" fill="hold">
                            <p:stCondLst>
                              <p:cond delay="27000"/>
                            </p:stCondLst>
                            <p:childTnLst>
                              <p:par>
                                <p:cTn id="89" presetID="1" presetClass="exit" presetSubtype="0" fill="hold" grpId="0" nodeType="afterEffect">
                                  <p:stCondLst>
                                    <p:cond delay="1000"/>
                                  </p:stCondLst>
                                  <p:childTnLst>
                                    <p:set>
                                      <p:cBhvr>
                                        <p:cTn id="90" dur="1" fill="hold">
                                          <p:stCondLst>
                                            <p:cond delay="0"/>
                                          </p:stCondLst>
                                        </p:cTn>
                                        <p:tgtEl>
                                          <p:spTgt spid="40"/>
                                        </p:tgtEl>
                                        <p:attrNameLst>
                                          <p:attrName>style.visibility</p:attrName>
                                        </p:attrNameLst>
                                      </p:cBhvr>
                                      <p:to>
                                        <p:strVal val="hidden"/>
                                      </p:to>
                                    </p:set>
                                  </p:childTnLst>
                                </p:cTn>
                              </p:par>
                            </p:childTnLst>
                          </p:cTn>
                        </p:par>
                        <p:par>
                          <p:cTn id="91" fill="hold">
                            <p:stCondLst>
                              <p:cond delay="28000"/>
                            </p:stCondLst>
                            <p:childTnLst>
                              <p:par>
                                <p:cTn id="92" presetID="1" presetClass="exit" presetSubtype="0" fill="hold" grpId="0" nodeType="afterEffect">
                                  <p:stCondLst>
                                    <p:cond delay="1000"/>
                                  </p:stCondLst>
                                  <p:childTnLst>
                                    <p:set>
                                      <p:cBhvr>
                                        <p:cTn id="93" dur="1" fill="hold">
                                          <p:stCondLst>
                                            <p:cond delay="0"/>
                                          </p:stCondLst>
                                        </p:cTn>
                                        <p:tgtEl>
                                          <p:spTgt spid="39"/>
                                        </p:tgtEl>
                                        <p:attrNameLst>
                                          <p:attrName>style.visibility</p:attrName>
                                        </p:attrNameLst>
                                      </p:cBhvr>
                                      <p:to>
                                        <p:strVal val="hidden"/>
                                      </p:to>
                                    </p:set>
                                  </p:childTnLst>
                                </p:cTn>
                              </p:par>
                            </p:childTnLst>
                          </p:cTn>
                        </p:par>
                        <p:par>
                          <p:cTn id="94" fill="hold">
                            <p:stCondLst>
                              <p:cond delay="29000"/>
                            </p:stCondLst>
                            <p:childTnLst>
                              <p:par>
                                <p:cTn id="95" presetID="1" presetClass="exit" presetSubtype="0" fill="hold" grpId="0" nodeType="afterEffect">
                                  <p:stCondLst>
                                    <p:cond delay="1000"/>
                                  </p:stCondLst>
                                  <p:childTnLst>
                                    <p:set>
                                      <p:cBhvr>
                                        <p:cTn id="96" dur="1" fill="hold">
                                          <p:stCondLst>
                                            <p:cond delay="0"/>
                                          </p:stCondLst>
                                        </p:cTn>
                                        <p:tgtEl>
                                          <p:spTgt spid="38"/>
                                        </p:tgtEl>
                                        <p:attrNameLst>
                                          <p:attrName>style.visibility</p:attrName>
                                        </p:attrNameLst>
                                      </p:cBhvr>
                                      <p:to>
                                        <p:strVal val="hidden"/>
                                      </p:to>
                                    </p:set>
                                  </p:childTnLst>
                                </p:cTn>
                              </p:par>
                            </p:childTnLst>
                          </p:cTn>
                        </p:par>
                        <p:par>
                          <p:cTn id="97" fill="hold">
                            <p:stCondLst>
                              <p:cond delay="30000"/>
                            </p:stCondLst>
                            <p:childTnLst>
                              <p:par>
                                <p:cTn id="98" presetID="1" presetClass="exit" presetSubtype="0" fill="hold" grpId="0" nodeType="afterEffect">
                                  <p:stCondLst>
                                    <p:cond delay="1000"/>
                                  </p:stCondLst>
                                  <p:childTnLst>
                                    <p:set>
                                      <p:cBhvr>
                                        <p:cTn id="99" dur="1" fill="hold">
                                          <p:stCondLst>
                                            <p:cond delay="0"/>
                                          </p:stCondLst>
                                        </p:cTn>
                                        <p:tgtEl>
                                          <p:spTgt spid="37"/>
                                        </p:tgtEl>
                                        <p:attrNameLst>
                                          <p:attrName>style.visibility</p:attrName>
                                        </p:attrNameLst>
                                      </p:cBhvr>
                                      <p:to>
                                        <p:strVal val="hidden"/>
                                      </p:to>
                                    </p:set>
                                  </p:childTnLst>
                                </p:cTn>
                              </p:par>
                            </p:childTnLst>
                          </p:cTn>
                        </p:par>
                        <p:par>
                          <p:cTn id="100" fill="hold">
                            <p:stCondLst>
                              <p:cond delay="31000"/>
                            </p:stCondLst>
                            <p:childTnLst>
                              <p:par>
                                <p:cTn id="101" presetID="1" presetClass="exit" presetSubtype="0" fill="hold" grpId="0" nodeType="afterEffect">
                                  <p:stCondLst>
                                    <p:cond delay="1000"/>
                                  </p:stCondLst>
                                  <p:childTnLst>
                                    <p:set>
                                      <p:cBhvr>
                                        <p:cTn id="102" dur="1" fill="hold">
                                          <p:stCondLst>
                                            <p:cond delay="0"/>
                                          </p:stCondLst>
                                        </p:cTn>
                                        <p:tgtEl>
                                          <p:spTgt spid="36"/>
                                        </p:tgtEl>
                                        <p:attrNameLst>
                                          <p:attrName>style.visibility</p:attrName>
                                        </p:attrNameLst>
                                      </p:cBhvr>
                                      <p:to>
                                        <p:strVal val="hidden"/>
                                      </p:to>
                                    </p:set>
                                  </p:childTnLst>
                                </p:cTn>
                              </p:par>
                            </p:childTnLst>
                          </p:cTn>
                        </p:par>
                        <p:par>
                          <p:cTn id="103" fill="hold">
                            <p:stCondLst>
                              <p:cond delay="32000"/>
                            </p:stCondLst>
                            <p:childTnLst>
                              <p:par>
                                <p:cTn id="104" presetID="1" presetClass="exit" presetSubtype="0" fill="hold" grpId="0" nodeType="afterEffect">
                                  <p:stCondLst>
                                    <p:cond delay="1000"/>
                                  </p:stCondLst>
                                  <p:childTnLst>
                                    <p:set>
                                      <p:cBhvr>
                                        <p:cTn id="105" dur="1" fill="hold">
                                          <p:stCondLst>
                                            <p:cond delay="0"/>
                                          </p:stCondLst>
                                        </p:cTn>
                                        <p:tgtEl>
                                          <p:spTgt spid="35"/>
                                        </p:tgtEl>
                                        <p:attrNameLst>
                                          <p:attrName>style.visibility</p:attrName>
                                        </p:attrNameLst>
                                      </p:cBhvr>
                                      <p:to>
                                        <p:strVal val="hidden"/>
                                      </p:to>
                                    </p:set>
                                  </p:childTnLst>
                                </p:cTn>
                              </p:par>
                            </p:childTnLst>
                          </p:cTn>
                        </p:par>
                        <p:par>
                          <p:cTn id="106" fill="hold">
                            <p:stCondLst>
                              <p:cond delay="33000"/>
                            </p:stCondLst>
                            <p:childTnLst>
                              <p:par>
                                <p:cTn id="107" presetID="1" presetClass="exit" presetSubtype="0" fill="hold" grpId="0" nodeType="afterEffect">
                                  <p:stCondLst>
                                    <p:cond delay="1000"/>
                                  </p:stCondLst>
                                  <p:childTnLst>
                                    <p:set>
                                      <p:cBhvr>
                                        <p:cTn id="108" dur="1" fill="hold">
                                          <p:stCondLst>
                                            <p:cond delay="0"/>
                                          </p:stCondLst>
                                        </p:cTn>
                                        <p:tgtEl>
                                          <p:spTgt spid="34"/>
                                        </p:tgtEl>
                                        <p:attrNameLst>
                                          <p:attrName>style.visibility</p:attrName>
                                        </p:attrNameLst>
                                      </p:cBhvr>
                                      <p:to>
                                        <p:strVal val="hidden"/>
                                      </p:to>
                                    </p:set>
                                  </p:childTnLst>
                                </p:cTn>
                              </p:par>
                            </p:childTnLst>
                          </p:cTn>
                        </p:par>
                        <p:par>
                          <p:cTn id="109" fill="hold">
                            <p:stCondLst>
                              <p:cond delay="34000"/>
                            </p:stCondLst>
                            <p:childTnLst>
                              <p:par>
                                <p:cTn id="110" presetID="1" presetClass="exit" presetSubtype="0" fill="hold" grpId="0" nodeType="afterEffect">
                                  <p:stCondLst>
                                    <p:cond delay="1000"/>
                                  </p:stCondLst>
                                  <p:childTnLst>
                                    <p:set>
                                      <p:cBhvr>
                                        <p:cTn id="111" dur="1" fill="hold">
                                          <p:stCondLst>
                                            <p:cond delay="0"/>
                                          </p:stCondLst>
                                        </p:cTn>
                                        <p:tgtEl>
                                          <p:spTgt spid="33"/>
                                        </p:tgtEl>
                                        <p:attrNameLst>
                                          <p:attrName>style.visibility</p:attrName>
                                        </p:attrNameLst>
                                      </p:cBhvr>
                                      <p:to>
                                        <p:strVal val="hidden"/>
                                      </p:to>
                                    </p:set>
                                  </p:childTnLst>
                                </p:cTn>
                              </p:par>
                            </p:childTnLst>
                          </p:cTn>
                        </p:par>
                        <p:par>
                          <p:cTn id="112" fill="hold">
                            <p:stCondLst>
                              <p:cond delay="35000"/>
                            </p:stCondLst>
                            <p:childTnLst>
                              <p:par>
                                <p:cTn id="113" presetID="1" presetClass="exit" presetSubtype="0" fill="hold" grpId="0" nodeType="afterEffect">
                                  <p:stCondLst>
                                    <p:cond delay="1000"/>
                                  </p:stCondLst>
                                  <p:childTnLst>
                                    <p:set>
                                      <p:cBhvr>
                                        <p:cTn id="114" dur="1" fill="hold">
                                          <p:stCondLst>
                                            <p:cond delay="0"/>
                                          </p:stCondLst>
                                        </p:cTn>
                                        <p:tgtEl>
                                          <p:spTgt spid="32"/>
                                        </p:tgtEl>
                                        <p:attrNameLst>
                                          <p:attrName>style.visibility</p:attrName>
                                        </p:attrNameLst>
                                      </p:cBhvr>
                                      <p:to>
                                        <p:strVal val="hidden"/>
                                      </p:to>
                                    </p:set>
                                  </p:childTnLst>
                                </p:cTn>
                              </p:par>
                            </p:childTnLst>
                          </p:cTn>
                        </p:par>
                        <p:par>
                          <p:cTn id="115" fill="hold">
                            <p:stCondLst>
                              <p:cond delay="36000"/>
                            </p:stCondLst>
                            <p:childTnLst>
                              <p:par>
                                <p:cTn id="116" presetID="1" presetClass="exit" presetSubtype="0" fill="hold" grpId="0" nodeType="afterEffect">
                                  <p:stCondLst>
                                    <p:cond delay="1000"/>
                                  </p:stCondLst>
                                  <p:childTnLst>
                                    <p:set>
                                      <p:cBhvr>
                                        <p:cTn id="117" dur="1" fill="hold">
                                          <p:stCondLst>
                                            <p:cond delay="0"/>
                                          </p:stCondLst>
                                        </p:cTn>
                                        <p:tgtEl>
                                          <p:spTgt spid="31"/>
                                        </p:tgtEl>
                                        <p:attrNameLst>
                                          <p:attrName>style.visibility</p:attrName>
                                        </p:attrNameLst>
                                      </p:cBhvr>
                                      <p:to>
                                        <p:strVal val="hidden"/>
                                      </p:to>
                                    </p:set>
                                  </p:childTnLst>
                                </p:cTn>
                              </p:par>
                            </p:childTnLst>
                          </p:cTn>
                        </p:par>
                        <p:par>
                          <p:cTn id="118" fill="hold">
                            <p:stCondLst>
                              <p:cond delay="37000"/>
                            </p:stCondLst>
                            <p:childTnLst>
                              <p:par>
                                <p:cTn id="119" presetID="1" presetClass="exit" presetSubtype="0" fill="hold" grpId="0" nodeType="afterEffect">
                                  <p:stCondLst>
                                    <p:cond delay="1000"/>
                                  </p:stCondLst>
                                  <p:childTnLst>
                                    <p:set>
                                      <p:cBhvr>
                                        <p:cTn id="120" dur="1" fill="hold">
                                          <p:stCondLst>
                                            <p:cond delay="0"/>
                                          </p:stCondLst>
                                        </p:cTn>
                                        <p:tgtEl>
                                          <p:spTgt spid="30"/>
                                        </p:tgtEl>
                                        <p:attrNameLst>
                                          <p:attrName>style.visibility</p:attrName>
                                        </p:attrNameLst>
                                      </p:cBhvr>
                                      <p:to>
                                        <p:strVal val="hidden"/>
                                      </p:to>
                                    </p:set>
                                  </p:childTnLst>
                                </p:cTn>
                              </p:par>
                            </p:childTnLst>
                          </p:cTn>
                        </p:par>
                        <p:par>
                          <p:cTn id="121" fill="hold">
                            <p:stCondLst>
                              <p:cond delay="38000"/>
                            </p:stCondLst>
                            <p:childTnLst>
                              <p:par>
                                <p:cTn id="122" presetID="1" presetClass="exit" presetSubtype="0" fill="hold" grpId="0" nodeType="afterEffect">
                                  <p:stCondLst>
                                    <p:cond delay="1000"/>
                                  </p:stCondLst>
                                  <p:childTnLst>
                                    <p:set>
                                      <p:cBhvr>
                                        <p:cTn id="123" dur="1" fill="hold">
                                          <p:stCondLst>
                                            <p:cond delay="0"/>
                                          </p:stCondLst>
                                        </p:cTn>
                                        <p:tgtEl>
                                          <p:spTgt spid="29"/>
                                        </p:tgtEl>
                                        <p:attrNameLst>
                                          <p:attrName>style.visibility</p:attrName>
                                        </p:attrNameLst>
                                      </p:cBhvr>
                                      <p:to>
                                        <p:strVal val="hidden"/>
                                      </p:to>
                                    </p:set>
                                  </p:childTnLst>
                                </p:cTn>
                              </p:par>
                            </p:childTnLst>
                          </p:cTn>
                        </p:par>
                        <p:par>
                          <p:cTn id="124" fill="hold">
                            <p:stCondLst>
                              <p:cond delay="39000"/>
                            </p:stCondLst>
                            <p:childTnLst>
                              <p:par>
                                <p:cTn id="125" presetID="1" presetClass="exit" presetSubtype="0" fill="hold" grpId="0" nodeType="afterEffect">
                                  <p:stCondLst>
                                    <p:cond delay="1000"/>
                                  </p:stCondLst>
                                  <p:childTnLst>
                                    <p:set>
                                      <p:cBhvr>
                                        <p:cTn id="126" dur="1" fill="hold">
                                          <p:stCondLst>
                                            <p:cond delay="0"/>
                                          </p:stCondLst>
                                        </p:cTn>
                                        <p:tgtEl>
                                          <p:spTgt spid="28"/>
                                        </p:tgtEl>
                                        <p:attrNameLst>
                                          <p:attrName>style.visibility</p:attrName>
                                        </p:attrNameLst>
                                      </p:cBhvr>
                                      <p:to>
                                        <p:strVal val="hidden"/>
                                      </p:to>
                                    </p:set>
                                  </p:childTnLst>
                                </p:cTn>
                              </p:par>
                            </p:childTnLst>
                          </p:cTn>
                        </p:par>
                        <p:par>
                          <p:cTn id="127" fill="hold">
                            <p:stCondLst>
                              <p:cond delay="40000"/>
                            </p:stCondLst>
                            <p:childTnLst>
                              <p:par>
                                <p:cTn id="128" presetID="1" presetClass="exit" presetSubtype="0" fill="hold" grpId="0" nodeType="afterEffect">
                                  <p:stCondLst>
                                    <p:cond delay="1000"/>
                                  </p:stCondLst>
                                  <p:childTnLst>
                                    <p:set>
                                      <p:cBhvr>
                                        <p:cTn id="129" dur="1" fill="hold">
                                          <p:stCondLst>
                                            <p:cond delay="0"/>
                                          </p:stCondLst>
                                        </p:cTn>
                                        <p:tgtEl>
                                          <p:spTgt spid="27"/>
                                        </p:tgtEl>
                                        <p:attrNameLst>
                                          <p:attrName>style.visibility</p:attrName>
                                        </p:attrNameLst>
                                      </p:cBhvr>
                                      <p:to>
                                        <p:strVal val="hidden"/>
                                      </p:to>
                                    </p:set>
                                  </p:childTnLst>
                                </p:cTn>
                              </p:par>
                            </p:childTnLst>
                          </p:cTn>
                        </p:par>
                        <p:par>
                          <p:cTn id="130" fill="hold">
                            <p:stCondLst>
                              <p:cond delay="41000"/>
                            </p:stCondLst>
                            <p:childTnLst>
                              <p:par>
                                <p:cTn id="131" presetID="1" presetClass="exit" presetSubtype="0" fill="hold" grpId="0" nodeType="afterEffect">
                                  <p:stCondLst>
                                    <p:cond delay="1000"/>
                                  </p:stCondLst>
                                  <p:childTnLst>
                                    <p:set>
                                      <p:cBhvr>
                                        <p:cTn id="132" dur="1" fill="hold">
                                          <p:stCondLst>
                                            <p:cond delay="0"/>
                                          </p:stCondLst>
                                        </p:cTn>
                                        <p:tgtEl>
                                          <p:spTgt spid="26"/>
                                        </p:tgtEl>
                                        <p:attrNameLst>
                                          <p:attrName>style.visibility</p:attrName>
                                        </p:attrNameLst>
                                      </p:cBhvr>
                                      <p:to>
                                        <p:strVal val="hidden"/>
                                      </p:to>
                                    </p:set>
                                  </p:childTnLst>
                                </p:cTn>
                              </p:par>
                            </p:childTnLst>
                          </p:cTn>
                        </p:par>
                        <p:par>
                          <p:cTn id="133" fill="hold">
                            <p:stCondLst>
                              <p:cond delay="42000"/>
                            </p:stCondLst>
                            <p:childTnLst>
                              <p:par>
                                <p:cTn id="134" presetID="1" presetClass="exit" presetSubtype="0" fill="hold" grpId="0" nodeType="afterEffect">
                                  <p:stCondLst>
                                    <p:cond delay="1000"/>
                                  </p:stCondLst>
                                  <p:childTnLst>
                                    <p:set>
                                      <p:cBhvr>
                                        <p:cTn id="135" dur="1" fill="hold">
                                          <p:stCondLst>
                                            <p:cond delay="0"/>
                                          </p:stCondLst>
                                        </p:cTn>
                                        <p:tgtEl>
                                          <p:spTgt spid="25"/>
                                        </p:tgtEl>
                                        <p:attrNameLst>
                                          <p:attrName>style.visibility</p:attrName>
                                        </p:attrNameLst>
                                      </p:cBhvr>
                                      <p:to>
                                        <p:strVal val="hidden"/>
                                      </p:to>
                                    </p:set>
                                  </p:childTnLst>
                                </p:cTn>
                              </p:par>
                            </p:childTnLst>
                          </p:cTn>
                        </p:par>
                        <p:par>
                          <p:cTn id="136" fill="hold">
                            <p:stCondLst>
                              <p:cond delay="43000"/>
                            </p:stCondLst>
                            <p:childTnLst>
                              <p:par>
                                <p:cTn id="137" presetID="1" presetClass="exit" presetSubtype="0" fill="hold" grpId="0" nodeType="afterEffect">
                                  <p:stCondLst>
                                    <p:cond delay="1000"/>
                                  </p:stCondLst>
                                  <p:childTnLst>
                                    <p:set>
                                      <p:cBhvr>
                                        <p:cTn id="138" dur="1" fill="hold">
                                          <p:stCondLst>
                                            <p:cond delay="0"/>
                                          </p:stCondLst>
                                        </p:cTn>
                                        <p:tgtEl>
                                          <p:spTgt spid="24"/>
                                        </p:tgtEl>
                                        <p:attrNameLst>
                                          <p:attrName>style.visibility</p:attrName>
                                        </p:attrNameLst>
                                      </p:cBhvr>
                                      <p:to>
                                        <p:strVal val="hidden"/>
                                      </p:to>
                                    </p:set>
                                  </p:childTnLst>
                                </p:cTn>
                              </p:par>
                            </p:childTnLst>
                          </p:cTn>
                        </p:par>
                        <p:par>
                          <p:cTn id="139" fill="hold">
                            <p:stCondLst>
                              <p:cond delay="44000"/>
                            </p:stCondLst>
                            <p:childTnLst>
                              <p:par>
                                <p:cTn id="140" presetID="1" presetClass="exit" presetSubtype="0" fill="hold" grpId="0" nodeType="afterEffect">
                                  <p:stCondLst>
                                    <p:cond delay="1000"/>
                                  </p:stCondLst>
                                  <p:childTnLst>
                                    <p:set>
                                      <p:cBhvr>
                                        <p:cTn id="141" dur="1" fill="hold">
                                          <p:stCondLst>
                                            <p:cond delay="0"/>
                                          </p:stCondLst>
                                        </p:cTn>
                                        <p:tgtEl>
                                          <p:spTgt spid="23"/>
                                        </p:tgtEl>
                                        <p:attrNameLst>
                                          <p:attrName>style.visibility</p:attrName>
                                        </p:attrNameLst>
                                      </p:cBhvr>
                                      <p:to>
                                        <p:strVal val="hidden"/>
                                      </p:to>
                                    </p:set>
                                  </p:childTnLst>
                                </p:cTn>
                              </p:par>
                            </p:childTnLst>
                          </p:cTn>
                        </p:par>
                        <p:par>
                          <p:cTn id="142" fill="hold">
                            <p:stCondLst>
                              <p:cond delay="45000"/>
                            </p:stCondLst>
                            <p:childTnLst>
                              <p:par>
                                <p:cTn id="143" presetID="1" presetClass="exit" presetSubtype="0" fill="hold" grpId="0" nodeType="afterEffect">
                                  <p:stCondLst>
                                    <p:cond delay="1000"/>
                                  </p:stCondLst>
                                  <p:childTnLst>
                                    <p:set>
                                      <p:cBhvr>
                                        <p:cTn id="144" dur="1" fill="hold">
                                          <p:stCondLst>
                                            <p:cond delay="0"/>
                                          </p:stCondLst>
                                        </p:cTn>
                                        <p:tgtEl>
                                          <p:spTgt spid="22"/>
                                        </p:tgtEl>
                                        <p:attrNameLst>
                                          <p:attrName>style.visibility</p:attrName>
                                        </p:attrNameLst>
                                      </p:cBhvr>
                                      <p:to>
                                        <p:strVal val="hidden"/>
                                      </p:to>
                                    </p:set>
                                  </p:childTnLst>
                                </p:cTn>
                              </p:par>
                            </p:childTnLst>
                          </p:cTn>
                        </p:par>
                        <p:par>
                          <p:cTn id="145" fill="hold">
                            <p:stCondLst>
                              <p:cond delay="46000"/>
                            </p:stCondLst>
                            <p:childTnLst>
                              <p:par>
                                <p:cTn id="146" presetID="1" presetClass="exit" presetSubtype="0" fill="hold" grpId="0" nodeType="afterEffect">
                                  <p:stCondLst>
                                    <p:cond delay="1000"/>
                                  </p:stCondLst>
                                  <p:childTnLst>
                                    <p:set>
                                      <p:cBhvr>
                                        <p:cTn id="147" dur="1" fill="hold">
                                          <p:stCondLst>
                                            <p:cond delay="0"/>
                                          </p:stCondLst>
                                        </p:cTn>
                                        <p:tgtEl>
                                          <p:spTgt spid="21"/>
                                        </p:tgtEl>
                                        <p:attrNameLst>
                                          <p:attrName>style.visibility</p:attrName>
                                        </p:attrNameLst>
                                      </p:cBhvr>
                                      <p:to>
                                        <p:strVal val="hidden"/>
                                      </p:to>
                                    </p:set>
                                  </p:childTnLst>
                                </p:cTn>
                              </p:par>
                            </p:childTnLst>
                          </p:cTn>
                        </p:par>
                        <p:par>
                          <p:cTn id="148" fill="hold">
                            <p:stCondLst>
                              <p:cond delay="47000"/>
                            </p:stCondLst>
                            <p:childTnLst>
                              <p:par>
                                <p:cTn id="149" presetID="1" presetClass="exit" presetSubtype="0" fill="hold" grpId="0" nodeType="afterEffect">
                                  <p:stCondLst>
                                    <p:cond delay="1000"/>
                                  </p:stCondLst>
                                  <p:childTnLst>
                                    <p:set>
                                      <p:cBhvr>
                                        <p:cTn id="150" dur="1" fill="hold">
                                          <p:stCondLst>
                                            <p:cond delay="0"/>
                                          </p:stCondLst>
                                        </p:cTn>
                                        <p:tgtEl>
                                          <p:spTgt spid="20"/>
                                        </p:tgtEl>
                                        <p:attrNameLst>
                                          <p:attrName>style.visibility</p:attrName>
                                        </p:attrNameLst>
                                      </p:cBhvr>
                                      <p:to>
                                        <p:strVal val="hidden"/>
                                      </p:to>
                                    </p:set>
                                  </p:childTnLst>
                                </p:cTn>
                              </p:par>
                            </p:childTnLst>
                          </p:cTn>
                        </p:par>
                        <p:par>
                          <p:cTn id="151" fill="hold">
                            <p:stCondLst>
                              <p:cond delay="48000"/>
                            </p:stCondLst>
                            <p:childTnLst>
                              <p:par>
                                <p:cTn id="152" presetID="1" presetClass="exit" presetSubtype="0" fill="hold" grpId="0" nodeType="afterEffect">
                                  <p:stCondLst>
                                    <p:cond delay="1000"/>
                                  </p:stCondLst>
                                  <p:childTnLst>
                                    <p:set>
                                      <p:cBhvr>
                                        <p:cTn id="153" dur="1" fill="hold">
                                          <p:stCondLst>
                                            <p:cond delay="0"/>
                                          </p:stCondLst>
                                        </p:cTn>
                                        <p:tgtEl>
                                          <p:spTgt spid="19"/>
                                        </p:tgtEl>
                                        <p:attrNameLst>
                                          <p:attrName>style.visibility</p:attrName>
                                        </p:attrNameLst>
                                      </p:cBhvr>
                                      <p:to>
                                        <p:strVal val="hidden"/>
                                      </p:to>
                                    </p:set>
                                  </p:childTnLst>
                                </p:cTn>
                              </p:par>
                            </p:childTnLst>
                          </p:cTn>
                        </p:par>
                        <p:par>
                          <p:cTn id="154" fill="hold">
                            <p:stCondLst>
                              <p:cond delay="49000"/>
                            </p:stCondLst>
                            <p:childTnLst>
                              <p:par>
                                <p:cTn id="155" presetID="1" presetClass="exit" presetSubtype="0" fill="hold" grpId="0" nodeType="afterEffect">
                                  <p:stCondLst>
                                    <p:cond delay="1000"/>
                                  </p:stCondLst>
                                  <p:childTnLst>
                                    <p:set>
                                      <p:cBhvr>
                                        <p:cTn id="156" dur="1" fill="hold">
                                          <p:stCondLst>
                                            <p:cond delay="0"/>
                                          </p:stCondLst>
                                        </p:cTn>
                                        <p:tgtEl>
                                          <p:spTgt spid="18"/>
                                        </p:tgtEl>
                                        <p:attrNameLst>
                                          <p:attrName>style.visibility</p:attrName>
                                        </p:attrNameLst>
                                      </p:cBhvr>
                                      <p:to>
                                        <p:strVal val="hidden"/>
                                      </p:to>
                                    </p:set>
                                  </p:childTnLst>
                                </p:cTn>
                              </p:par>
                            </p:childTnLst>
                          </p:cTn>
                        </p:par>
                        <p:par>
                          <p:cTn id="157" fill="hold">
                            <p:stCondLst>
                              <p:cond delay="50000"/>
                            </p:stCondLst>
                            <p:childTnLst>
                              <p:par>
                                <p:cTn id="158" presetID="1" presetClass="exit" presetSubtype="0" fill="hold" grpId="0" nodeType="afterEffect">
                                  <p:stCondLst>
                                    <p:cond delay="1000"/>
                                  </p:stCondLst>
                                  <p:childTnLst>
                                    <p:set>
                                      <p:cBhvr>
                                        <p:cTn id="159" dur="1" fill="hold">
                                          <p:stCondLst>
                                            <p:cond delay="0"/>
                                          </p:stCondLst>
                                        </p:cTn>
                                        <p:tgtEl>
                                          <p:spTgt spid="17"/>
                                        </p:tgtEl>
                                        <p:attrNameLst>
                                          <p:attrName>style.visibility</p:attrName>
                                        </p:attrNameLst>
                                      </p:cBhvr>
                                      <p:to>
                                        <p:strVal val="hidden"/>
                                      </p:to>
                                    </p:set>
                                  </p:childTnLst>
                                </p:cTn>
                              </p:par>
                            </p:childTnLst>
                          </p:cTn>
                        </p:par>
                        <p:par>
                          <p:cTn id="160" fill="hold">
                            <p:stCondLst>
                              <p:cond delay="51000"/>
                            </p:stCondLst>
                            <p:childTnLst>
                              <p:par>
                                <p:cTn id="161" presetID="1" presetClass="exit" presetSubtype="0" fill="hold" grpId="0" nodeType="afterEffect">
                                  <p:stCondLst>
                                    <p:cond delay="1000"/>
                                  </p:stCondLst>
                                  <p:childTnLst>
                                    <p:set>
                                      <p:cBhvr>
                                        <p:cTn id="162" dur="1" fill="hold">
                                          <p:stCondLst>
                                            <p:cond delay="0"/>
                                          </p:stCondLst>
                                        </p:cTn>
                                        <p:tgtEl>
                                          <p:spTgt spid="16"/>
                                        </p:tgtEl>
                                        <p:attrNameLst>
                                          <p:attrName>style.visibility</p:attrName>
                                        </p:attrNameLst>
                                      </p:cBhvr>
                                      <p:to>
                                        <p:strVal val="hidden"/>
                                      </p:to>
                                    </p:set>
                                  </p:childTnLst>
                                </p:cTn>
                              </p:par>
                            </p:childTnLst>
                          </p:cTn>
                        </p:par>
                        <p:par>
                          <p:cTn id="163" fill="hold">
                            <p:stCondLst>
                              <p:cond delay="52000"/>
                            </p:stCondLst>
                            <p:childTnLst>
                              <p:par>
                                <p:cTn id="164" presetID="1" presetClass="exit" presetSubtype="0" fill="hold" grpId="0" nodeType="afterEffect">
                                  <p:stCondLst>
                                    <p:cond delay="1000"/>
                                  </p:stCondLst>
                                  <p:childTnLst>
                                    <p:set>
                                      <p:cBhvr>
                                        <p:cTn id="165" dur="1" fill="hold">
                                          <p:stCondLst>
                                            <p:cond delay="0"/>
                                          </p:stCondLst>
                                        </p:cTn>
                                        <p:tgtEl>
                                          <p:spTgt spid="15"/>
                                        </p:tgtEl>
                                        <p:attrNameLst>
                                          <p:attrName>style.visibility</p:attrName>
                                        </p:attrNameLst>
                                      </p:cBhvr>
                                      <p:to>
                                        <p:strVal val="hidden"/>
                                      </p:to>
                                    </p:set>
                                  </p:childTnLst>
                                </p:cTn>
                              </p:par>
                            </p:childTnLst>
                          </p:cTn>
                        </p:par>
                        <p:par>
                          <p:cTn id="166" fill="hold">
                            <p:stCondLst>
                              <p:cond delay="53000"/>
                            </p:stCondLst>
                            <p:childTnLst>
                              <p:par>
                                <p:cTn id="167" presetID="1" presetClass="exit" presetSubtype="0" fill="hold" grpId="0" nodeType="afterEffect">
                                  <p:stCondLst>
                                    <p:cond delay="1000"/>
                                  </p:stCondLst>
                                  <p:childTnLst>
                                    <p:set>
                                      <p:cBhvr>
                                        <p:cTn id="168" dur="1" fill="hold">
                                          <p:stCondLst>
                                            <p:cond delay="0"/>
                                          </p:stCondLst>
                                        </p:cTn>
                                        <p:tgtEl>
                                          <p:spTgt spid="14"/>
                                        </p:tgtEl>
                                        <p:attrNameLst>
                                          <p:attrName>style.visibility</p:attrName>
                                        </p:attrNameLst>
                                      </p:cBhvr>
                                      <p:to>
                                        <p:strVal val="hidden"/>
                                      </p:to>
                                    </p:set>
                                  </p:childTnLst>
                                </p:cTn>
                              </p:par>
                            </p:childTnLst>
                          </p:cTn>
                        </p:par>
                        <p:par>
                          <p:cTn id="169" fill="hold">
                            <p:stCondLst>
                              <p:cond delay="54000"/>
                            </p:stCondLst>
                            <p:childTnLst>
                              <p:par>
                                <p:cTn id="170" presetID="1" presetClass="exit" presetSubtype="0" fill="hold" grpId="0" nodeType="afterEffect">
                                  <p:stCondLst>
                                    <p:cond delay="1000"/>
                                  </p:stCondLst>
                                  <p:childTnLst>
                                    <p:set>
                                      <p:cBhvr>
                                        <p:cTn id="171" dur="1" fill="hold">
                                          <p:stCondLst>
                                            <p:cond delay="0"/>
                                          </p:stCondLst>
                                        </p:cTn>
                                        <p:tgtEl>
                                          <p:spTgt spid="13"/>
                                        </p:tgtEl>
                                        <p:attrNameLst>
                                          <p:attrName>style.visibility</p:attrName>
                                        </p:attrNameLst>
                                      </p:cBhvr>
                                      <p:to>
                                        <p:strVal val="hidden"/>
                                      </p:to>
                                    </p:set>
                                  </p:childTnLst>
                                </p:cTn>
                              </p:par>
                            </p:childTnLst>
                          </p:cTn>
                        </p:par>
                        <p:par>
                          <p:cTn id="172" fill="hold">
                            <p:stCondLst>
                              <p:cond delay="55000"/>
                            </p:stCondLst>
                            <p:childTnLst>
                              <p:par>
                                <p:cTn id="173" presetID="1" presetClass="exit" presetSubtype="0" fill="hold" grpId="0" nodeType="afterEffect">
                                  <p:stCondLst>
                                    <p:cond delay="1000"/>
                                  </p:stCondLst>
                                  <p:childTnLst>
                                    <p:set>
                                      <p:cBhvr>
                                        <p:cTn id="174" dur="1" fill="hold">
                                          <p:stCondLst>
                                            <p:cond delay="0"/>
                                          </p:stCondLst>
                                        </p:cTn>
                                        <p:tgtEl>
                                          <p:spTgt spid="12"/>
                                        </p:tgtEl>
                                        <p:attrNameLst>
                                          <p:attrName>style.visibility</p:attrName>
                                        </p:attrNameLst>
                                      </p:cBhvr>
                                      <p:to>
                                        <p:strVal val="hidden"/>
                                      </p:to>
                                    </p:set>
                                  </p:childTnLst>
                                </p:cTn>
                              </p:par>
                            </p:childTnLst>
                          </p:cTn>
                        </p:par>
                        <p:par>
                          <p:cTn id="175" fill="hold">
                            <p:stCondLst>
                              <p:cond delay="56000"/>
                            </p:stCondLst>
                            <p:childTnLst>
                              <p:par>
                                <p:cTn id="176" presetID="1" presetClass="exit" presetSubtype="0" fill="hold" grpId="0" nodeType="afterEffect">
                                  <p:stCondLst>
                                    <p:cond delay="1000"/>
                                  </p:stCondLst>
                                  <p:childTnLst>
                                    <p:set>
                                      <p:cBhvr>
                                        <p:cTn id="177" dur="1" fill="hold">
                                          <p:stCondLst>
                                            <p:cond delay="0"/>
                                          </p:stCondLst>
                                        </p:cTn>
                                        <p:tgtEl>
                                          <p:spTgt spid="11"/>
                                        </p:tgtEl>
                                        <p:attrNameLst>
                                          <p:attrName>style.visibility</p:attrName>
                                        </p:attrNameLst>
                                      </p:cBhvr>
                                      <p:to>
                                        <p:strVal val="hidden"/>
                                      </p:to>
                                    </p:set>
                                  </p:childTnLst>
                                </p:cTn>
                              </p:par>
                            </p:childTnLst>
                          </p:cTn>
                        </p:par>
                        <p:par>
                          <p:cTn id="178" fill="hold">
                            <p:stCondLst>
                              <p:cond delay="57000"/>
                            </p:stCondLst>
                            <p:childTnLst>
                              <p:par>
                                <p:cTn id="179" presetID="1" presetClass="exit" presetSubtype="0" fill="hold" grpId="0" nodeType="afterEffect">
                                  <p:stCondLst>
                                    <p:cond delay="1000"/>
                                  </p:stCondLst>
                                  <p:childTnLst>
                                    <p:set>
                                      <p:cBhvr>
                                        <p:cTn id="180" dur="1" fill="hold">
                                          <p:stCondLst>
                                            <p:cond delay="0"/>
                                          </p:stCondLst>
                                        </p:cTn>
                                        <p:tgtEl>
                                          <p:spTgt spid="10"/>
                                        </p:tgtEl>
                                        <p:attrNameLst>
                                          <p:attrName>style.visibility</p:attrName>
                                        </p:attrNameLst>
                                      </p:cBhvr>
                                      <p:to>
                                        <p:strVal val="hidden"/>
                                      </p:to>
                                    </p:set>
                                  </p:childTnLst>
                                </p:cTn>
                              </p:par>
                            </p:childTnLst>
                          </p:cTn>
                        </p:par>
                        <p:par>
                          <p:cTn id="181" fill="hold">
                            <p:stCondLst>
                              <p:cond delay="58000"/>
                            </p:stCondLst>
                            <p:childTnLst>
                              <p:par>
                                <p:cTn id="182" presetID="1" presetClass="exit" presetSubtype="0" fill="hold" grpId="0" nodeType="afterEffect">
                                  <p:stCondLst>
                                    <p:cond delay="1000"/>
                                  </p:stCondLst>
                                  <p:childTnLst>
                                    <p:set>
                                      <p:cBhvr>
                                        <p:cTn id="183" dur="1" fill="hold">
                                          <p:stCondLst>
                                            <p:cond delay="0"/>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68"/>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975"/>
          <a:stretch/>
        </p:blipFill>
        <p:spPr>
          <a:xfrm>
            <a:off x="5949767" y="3856158"/>
            <a:ext cx="3040230" cy="2246769"/>
          </a:xfrm>
          <a:prstGeom prst="rect">
            <a:avLst/>
          </a:prstGeom>
        </p:spPr>
      </p:pic>
      <p:sp>
        <p:nvSpPr>
          <p:cNvPr id="4" name="TextBox 3"/>
          <p:cNvSpPr txBox="1"/>
          <p:nvPr/>
        </p:nvSpPr>
        <p:spPr>
          <a:xfrm>
            <a:off x="833112" y="3794603"/>
            <a:ext cx="4942046" cy="2308324"/>
          </a:xfrm>
          <a:prstGeom prst="rect">
            <a:avLst/>
          </a:prstGeom>
          <a:solidFill>
            <a:schemeClr val="accent2">
              <a:lumMod val="20000"/>
              <a:lumOff val="80000"/>
            </a:schemeClr>
          </a:solidFill>
        </p:spPr>
        <p:txBody>
          <a:bodyPr wrap="square" rtlCol="0">
            <a:spAutoFit/>
          </a:bodyPr>
          <a:lstStyle/>
          <a:p>
            <a:r>
              <a:rPr lang="en-NZ" sz="2400" i="1" dirty="0" smtClean="0">
                <a:latin typeface="Century Gothic" panose="020B0502020202020204" pitchFamily="34" charset="0"/>
              </a:rPr>
              <a:t>Discuss with your table:</a:t>
            </a:r>
          </a:p>
          <a:p>
            <a:r>
              <a:rPr lang="en-NZ" sz="2400" dirty="0">
                <a:latin typeface="Century Gothic" panose="020B0502020202020204" pitchFamily="34" charset="0"/>
              </a:rPr>
              <a:t>How does the </a:t>
            </a:r>
            <a:r>
              <a:rPr lang="en-NZ" sz="2400" b="1" dirty="0">
                <a:latin typeface="Century Gothic" panose="020B0502020202020204" pitchFamily="34" charset="0"/>
              </a:rPr>
              <a:t>narrator’s</a:t>
            </a:r>
            <a:r>
              <a:rPr lang="en-NZ" sz="2400" dirty="0">
                <a:latin typeface="Century Gothic" panose="020B0502020202020204" pitchFamily="34" charset="0"/>
              </a:rPr>
              <a:t> attitude to </a:t>
            </a:r>
            <a:r>
              <a:rPr lang="en-NZ" sz="2400" dirty="0" smtClean="0">
                <a:latin typeface="Century Gothic" panose="020B0502020202020204" pitchFamily="34" charset="0"/>
              </a:rPr>
              <a:t>Baptiste </a:t>
            </a:r>
            <a:r>
              <a:rPr lang="en-NZ" sz="2400" dirty="0">
                <a:latin typeface="Century Gothic" panose="020B0502020202020204" pitchFamily="34" charset="0"/>
              </a:rPr>
              <a:t>differ from the attitude </a:t>
            </a:r>
            <a:r>
              <a:rPr lang="en-NZ" sz="2400" b="1" dirty="0">
                <a:latin typeface="Century Gothic" panose="020B0502020202020204" pitchFamily="34" charset="0"/>
              </a:rPr>
              <a:t>Frost</a:t>
            </a:r>
            <a:r>
              <a:rPr lang="en-NZ" sz="2400" dirty="0">
                <a:latin typeface="Century Gothic" panose="020B0502020202020204" pitchFamily="34" charset="0"/>
              </a:rPr>
              <a:t> communicates </a:t>
            </a:r>
            <a:r>
              <a:rPr lang="en-NZ" sz="2400" dirty="0" smtClean="0">
                <a:latin typeface="Century Gothic" panose="020B0502020202020204" pitchFamily="34" charset="0"/>
              </a:rPr>
              <a:t>in </a:t>
            </a:r>
            <a:r>
              <a:rPr lang="en-NZ" sz="2400" dirty="0">
                <a:latin typeface="Century Gothic" panose="020B0502020202020204" pitchFamily="34" charset="0"/>
              </a:rPr>
              <a:t>his </a:t>
            </a:r>
            <a:r>
              <a:rPr lang="en-NZ" sz="2400" dirty="0" smtClean="0">
                <a:latin typeface="Century Gothic" panose="020B0502020202020204" pitchFamily="34" charset="0"/>
              </a:rPr>
              <a:t>comment </a:t>
            </a:r>
            <a:r>
              <a:rPr lang="en-NZ" sz="2400" dirty="0">
                <a:latin typeface="Century Gothic" panose="020B0502020202020204" pitchFamily="34" charset="0"/>
              </a:rPr>
              <a:t>about Canadian woodcutters</a:t>
            </a:r>
            <a:r>
              <a:rPr lang="en-NZ" sz="2400" dirty="0" smtClean="0">
                <a:latin typeface="Century Gothic" panose="020B0502020202020204" pitchFamily="34" charset="0"/>
              </a:rPr>
              <a:t>?</a:t>
            </a:r>
            <a:endParaRPr lang="en-NZ" sz="2400"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64" y="809585"/>
            <a:ext cx="1649671" cy="2474507"/>
          </a:xfrm>
          <a:prstGeom prst="rect">
            <a:avLst/>
          </a:prstGeom>
        </p:spPr>
      </p:pic>
      <p:sp>
        <p:nvSpPr>
          <p:cNvPr id="7" name="Rounded Rectangular Callout 6"/>
          <p:cNvSpPr/>
          <p:nvPr/>
        </p:nvSpPr>
        <p:spPr>
          <a:xfrm>
            <a:off x="644893" y="693019"/>
            <a:ext cx="6392529" cy="2794222"/>
          </a:xfrm>
          <a:prstGeom prst="wedgeRoundRectCallout">
            <a:avLst>
              <a:gd name="adj1" fmla="val 46321"/>
              <a:gd name="adj2" fmla="val 8454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984692" y="782120"/>
            <a:ext cx="6052730" cy="2677656"/>
          </a:xfrm>
          <a:prstGeom prst="rect">
            <a:avLst/>
          </a:prstGeom>
          <a:noFill/>
        </p:spPr>
        <p:txBody>
          <a:bodyPr wrap="square" rtlCol="0">
            <a:spAutoFit/>
          </a:bodyPr>
          <a:lstStyle/>
          <a:p>
            <a:r>
              <a:rPr lang="en-GB" sz="2400" i="1" dirty="0"/>
              <a:t>‘You know the Canadian woodchoppers whittle their </a:t>
            </a:r>
            <a:r>
              <a:rPr lang="en-GB" sz="2400" i="1" dirty="0" err="1"/>
              <a:t>ax</a:t>
            </a:r>
            <a:r>
              <a:rPr lang="en-GB" sz="2400" i="1" dirty="0"/>
              <a:t>-handles, following the curve of the grain, and they’re strong and beautiful</a:t>
            </a:r>
            <a:r>
              <a:rPr lang="en-GB" sz="2400" b="1" i="1" dirty="0" smtClean="0"/>
              <a:t>. </a:t>
            </a:r>
            <a:r>
              <a:rPr lang="en-GB" sz="2400" b="1" i="1" dirty="0"/>
              <a:t>Art should follow lines in nature, like the grain of an </a:t>
            </a:r>
            <a:r>
              <a:rPr lang="en-GB" sz="2400" b="1" i="1" dirty="0" err="1"/>
              <a:t>ax</a:t>
            </a:r>
            <a:r>
              <a:rPr lang="en-GB" sz="2400" b="1" i="1" dirty="0"/>
              <a:t>-handle</a:t>
            </a:r>
            <a:r>
              <a:rPr lang="en-GB" sz="2400" b="1" i="1" dirty="0" smtClean="0"/>
              <a:t>. </a:t>
            </a:r>
            <a:r>
              <a:rPr lang="en-GB" sz="2400" b="1" i="1" dirty="0"/>
              <a:t>False art puts curves on things that haven’t any curves</a:t>
            </a:r>
            <a:r>
              <a:rPr lang="en-GB" sz="2400" b="1" i="1" dirty="0" smtClean="0"/>
              <a:t>’</a:t>
            </a:r>
            <a:endParaRPr lang="en-NZ" sz="2400" dirty="0"/>
          </a:p>
        </p:txBody>
      </p:sp>
    </p:spTree>
    <p:extLst>
      <p:ext uri="{BB962C8B-B14F-4D97-AF65-F5344CB8AC3E}">
        <p14:creationId xmlns:p14="http://schemas.microsoft.com/office/powerpoint/2010/main" val="31616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EAB629D-0541-794D-8459-AB255BA02C67}"/>
              </a:ext>
            </a:extLst>
          </p:cNvPr>
          <p:cNvSpPr txBox="1"/>
          <p:nvPr/>
        </p:nvSpPr>
        <p:spPr>
          <a:xfrm>
            <a:off x="241113" y="274862"/>
            <a:ext cx="8772257" cy="1754326"/>
          </a:xfrm>
          <a:prstGeom prst="rect">
            <a:avLst/>
          </a:prstGeom>
          <a:solidFill>
            <a:schemeClr val="accent4">
              <a:lumMod val="20000"/>
              <a:lumOff val="80000"/>
            </a:schemeClr>
          </a:solidFill>
        </p:spPr>
        <p:txBody>
          <a:bodyPr wrap="square" rtlCol="0">
            <a:spAutoFit/>
          </a:bodyPr>
          <a:lstStyle/>
          <a:p>
            <a:r>
              <a:rPr lang="en-US" sz="3600" b="1" dirty="0"/>
              <a:t>Do Now: </a:t>
            </a:r>
            <a:r>
              <a:rPr lang="en-NZ" sz="3600" dirty="0">
                <a:latin typeface="Century Gothic" panose="020B0502020202020204" pitchFamily="34" charset="0"/>
              </a:rPr>
              <a:t>Write down </a:t>
            </a:r>
            <a:r>
              <a:rPr lang="en-NZ" sz="3600" b="1" dirty="0">
                <a:latin typeface="Century Gothic" panose="020B0502020202020204" pitchFamily="34" charset="0"/>
              </a:rPr>
              <a:t>three </a:t>
            </a:r>
            <a:r>
              <a:rPr lang="en-NZ" sz="3600" dirty="0">
                <a:latin typeface="Century Gothic" panose="020B0502020202020204" pitchFamily="34" charset="0"/>
              </a:rPr>
              <a:t>adjectives to describe Baptiste and </a:t>
            </a:r>
            <a:r>
              <a:rPr lang="en-NZ" sz="3600" b="1" dirty="0">
                <a:latin typeface="Century Gothic" panose="020B0502020202020204" pitchFamily="34" charset="0"/>
              </a:rPr>
              <a:t>three </a:t>
            </a:r>
            <a:r>
              <a:rPr lang="en-NZ" sz="3600" dirty="0">
                <a:latin typeface="Century Gothic" panose="020B0502020202020204" pitchFamily="34" charset="0"/>
              </a:rPr>
              <a:t>to describe the narrator.</a:t>
            </a:r>
          </a:p>
        </p:txBody>
      </p:sp>
      <p:sp>
        <p:nvSpPr>
          <p:cNvPr id="6" name="Rectangle 7">
            <a:extLst>
              <a:ext uri="{FF2B5EF4-FFF2-40B4-BE49-F238E27FC236}">
                <a16:creationId xmlns:a16="http://schemas.microsoft.com/office/drawing/2014/main" id="{55207B53-4E9E-E444-A1AA-F49C39EA7515}"/>
              </a:ext>
            </a:extLst>
          </p:cNvPr>
          <p:cNvSpPr>
            <a:spLocks noChangeArrowheads="1"/>
          </p:cNvSpPr>
          <p:nvPr/>
        </p:nvSpPr>
        <p:spPr bwMode="auto">
          <a:xfrm>
            <a:off x="1638795" y="1769424"/>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Rectangle 8">
            <a:extLst>
              <a:ext uri="{FF2B5EF4-FFF2-40B4-BE49-F238E27FC236}">
                <a16:creationId xmlns:a16="http://schemas.microsoft.com/office/drawing/2014/main" id="{C7BA0593-9733-3947-AAA7-6DC6CC04856B}"/>
              </a:ext>
            </a:extLst>
          </p:cNvPr>
          <p:cNvSpPr>
            <a:spLocks noChangeArrowheads="1"/>
          </p:cNvSpPr>
          <p:nvPr/>
        </p:nvSpPr>
        <p:spPr bwMode="auto">
          <a:xfrm>
            <a:off x="1638795" y="22266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9" name="Rectangle 10">
            <a:extLst>
              <a:ext uri="{FF2B5EF4-FFF2-40B4-BE49-F238E27FC236}">
                <a16:creationId xmlns:a16="http://schemas.microsoft.com/office/drawing/2014/main" id="{34645A63-3B73-EF4F-9D34-A2DF0A9C0EC0}"/>
              </a:ext>
            </a:extLst>
          </p:cNvPr>
          <p:cNvSpPr>
            <a:spLocks noChangeArrowheads="1"/>
          </p:cNvSpPr>
          <p:nvPr/>
        </p:nvSpPr>
        <p:spPr bwMode="auto">
          <a:xfrm>
            <a:off x="1638795" y="4626924"/>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p:cNvPicPr>
          <p:nvPr/>
        </p:nvPicPr>
        <p:blipFill rotWithShape="1">
          <a:blip r:embed="rId2"/>
          <a:srcRect l="4675" t="10794" r="53311" b="8673"/>
          <a:stretch/>
        </p:blipFill>
        <p:spPr>
          <a:xfrm>
            <a:off x="903478" y="2135669"/>
            <a:ext cx="1953927" cy="266932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37192" r="1"/>
          <a:stretch/>
        </p:blipFill>
        <p:spPr>
          <a:xfrm>
            <a:off x="5236142" y="2135669"/>
            <a:ext cx="3167916" cy="2669328"/>
          </a:xfrm>
          <a:prstGeom prst="rect">
            <a:avLst/>
          </a:prstGeom>
        </p:spPr>
      </p:pic>
      <p:sp>
        <p:nvSpPr>
          <p:cNvPr id="11" name="TextBox 10">
            <a:extLst>
              <a:ext uri="{FF2B5EF4-FFF2-40B4-BE49-F238E27FC236}">
                <a16:creationId xmlns:a16="http://schemas.microsoft.com/office/drawing/2014/main" id="{4EAB629D-0541-794D-8459-AB255BA02C67}"/>
              </a:ext>
            </a:extLst>
          </p:cNvPr>
          <p:cNvSpPr txBox="1"/>
          <p:nvPr/>
        </p:nvSpPr>
        <p:spPr>
          <a:xfrm>
            <a:off x="241113" y="5007698"/>
            <a:ext cx="8681506" cy="1077218"/>
          </a:xfrm>
          <a:prstGeom prst="rect">
            <a:avLst/>
          </a:prstGeom>
          <a:solidFill>
            <a:schemeClr val="accent4">
              <a:lumMod val="20000"/>
              <a:lumOff val="80000"/>
            </a:schemeClr>
          </a:solidFill>
        </p:spPr>
        <p:txBody>
          <a:bodyPr wrap="square" rtlCol="0">
            <a:spAutoFit/>
          </a:bodyPr>
          <a:lstStyle/>
          <a:p>
            <a:r>
              <a:rPr lang="en-NZ" sz="3200" i="1" dirty="0" smtClean="0"/>
              <a:t>Challenge: can you support two of your adjectives with quotes from the poem?</a:t>
            </a:r>
            <a:endParaRPr lang="en-NZ" sz="3200" i="1" dirty="0">
              <a:latin typeface="Century Gothic" panose="020B0502020202020204" pitchFamily="34" charset="0"/>
            </a:endParaRPr>
          </a:p>
        </p:txBody>
      </p:sp>
    </p:spTree>
    <p:extLst>
      <p:ext uri="{BB962C8B-B14F-4D97-AF65-F5344CB8AC3E}">
        <p14:creationId xmlns:p14="http://schemas.microsoft.com/office/powerpoint/2010/main" val="23601213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2148" y="154679"/>
            <a:ext cx="1584959" cy="2165267"/>
            <a:chOff x="1787306" y="2872437"/>
            <a:chExt cx="1979314" cy="2845553"/>
          </a:xfrm>
        </p:grpSpPr>
        <p:pic>
          <p:nvPicPr>
            <p:cNvPr id="3" name="Picture 2"/>
            <p:cNvPicPr>
              <a:picLocks noChangeAspect="1"/>
            </p:cNvPicPr>
            <p:nvPr/>
          </p:nvPicPr>
          <p:blipFill rotWithShape="1">
            <a:blip r:embed="rId2"/>
            <a:srcRect l="4675" t="10794" r="53311" b="8673"/>
            <a:stretch/>
          </p:blipFill>
          <p:spPr>
            <a:xfrm>
              <a:off x="1787306" y="2872437"/>
              <a:ext cx="1979314" cy="2845553"/>
            </a:xfrm>
            <a:prstGeom prst="rect">
              <a:avLst/>
            </a:prstGeom>
          </p:spPr>
        </p:pic>
        <p:sp>
          <p:nvSpPr>
            <p:cNvPr id="4" name="TextBox 3"/>
            <p:cNvSpPr txBox="1"/>
            <p:nvPr/>
          </p:nvSpPr>
          <p:spPr>
            <a:xfrm>
              <a:off x="2119013" y="5062329"/>
              <a:ext cx="1530839" cy="525817"/>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Narrator</a:t>
              </a:r>
              <a:endParaRPr lang="en-NZ" sz="2000" dirty="0">
                <a:latin typeface="Century Gothic" panose="020B0502020202020204" pitchFamily="34" charset="0"/>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192" r="1"/>
          <a:stretch/>
        </p:blipFill>
        <p:spPr>
          <a:xfrm>
            <a:off x="6629787" y="154679"/>
            <a:ext cx="2408808" cy="1846203"/>
          </a:xfrm>
          <a:prstGeom prst="rect">
            <a:avLst/>
          </a:prstGeom>
        </p:spPr>
      </p:pic>
      <p:sp>
        <p:nvSpPr>
          <p:cNvPr id="7" name="TextBox 6"/>
          <p:cNvSpPr txBox="1"/>
          <p:nvPr/>
        </p:nvSpPr>
        <p:spPr>
          <a:xfrm>
            <a:off x="7616180" y="1573454"/>
            <a:ext cx="1337897" cy="400110"/>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Baptiste</a:t>
            </a:r>
            <a:endParaRPr lang="en-NZ" sz="2000" dirty="0">
              <a:latin typeface="Century Gothic" panose="020B0502020202020204" pitchFamily="34" charset="0"/>
            </a:endParaRPr>
          </a:p>
        </p:txBody>
      </p:sp>
      <p:cxnSp>
        <p:nvCxnSpPr>
          <p:cNvPr id="9" name="Straight Connector 8"/>
          <p:cNvCxnSpPr/>
          <p:nvPr/>
        </p:nvCxnSpPr>
        <p:spPr>
          <a:xfrm flipH="1">
            <a:off x="4531795" y="130877"/>
            <a:ext cx="13253" cy="65614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6586" y="338890"/>
            <a:ext cx="1798684" cy="1661993"/>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Strong and physically adept</a:t>
            </a:r>
          </a:p>
          <a:p>
            <a:r>
              <a:rPr lang="en-NZ" sz="1700" dirty="0" smtClean="0">
                <a:latin typeface="Century Gothic" panose="020B0502020202020204" pitchFamily="34" charset="0"/>
              </a:rPr>
              <a:t>“He caught my </a:t>
            </a:r>
            <a:r>
              <a:rPr lang="en-NZ" sz="1700" dirty="0" err="1" smtClean="0">
                <a:latin typeface="Century Gothic" panose="020B0502020202020204" pitchFamily="34" charset="0"/>
              </a:rPr>
              <a:t>ax</a:t>
            </a:r>
            <a:r>
              <a:rPr lang="en-NZ" sz="1700" dirty="0" smtClean="0">
                <a:latin typeface="Century Gothic" panose="020B0502020202020204" pitchFamily="34" charset="0"/>
              </a:rPr>
              <a:t> </a:t>
            </a:r>
            <a:r>
              <a:rPr lang="en-NZ" sz="1700" i="1" dirty="0" smtClean="0">
                <a:latin typeface="Century Gothic" panose="020B0502020202020204" pitchFamily="34" charset="0"/>
              </a:rPr>
              <a:t>expertly</a:t>
            </a:r>
            <a:r>
              <a:rPr lang="en-NZ" sz="1700" b="1" dirty="0" smtClean="0">
                <a:latin typeface="Century Gothic" panose="020B0502020202020204" pitchFamily="34" charset="0"/>
              </a:rPr>
              <a:t> </a:t>
            </a:r>
            <a:r>
              <a:rPr lang="en-NZ" sz="1700" dirty="0" smtClean="0">
                <a:latin typeface="Century Gothic" panose="020B0502020202020204" pitchFamily="34" charset="0"/>
              </a:rPr>
              <a:t>in the rise”</a:t>
            </a:r>
          </a:p>
        </p:txBody>
      </p:sp>
      <p:sp>
        <p:nvSpPr>
          <p:cNvPr id="11" name="TextBox 10"/>
          <p:cNvSpPr txBox="1"/>
          <p:nvPr/>
        </p:nvSpPr>
        <p:spPr>
          <a:xfrm>
            <a:off x="4746585" y="2032220"/>
            <a:ext cx="4292008" cy="45397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Reassuring – calm </a:t>
            </a:r>
            <a:r>
              <a:rPr lang="en-NZ" sz="1700" dirty="0" smtClean="0">
                <a:latin typeface="Century Gothic" panose="020B0502020202020204" pitchFamily="34" charset="0"/>
              </a:rPr>
              <a:t>“Then took it from me – and I let him take it.”</a:t>
            </a:r>
          </a:p>
          <a:p>
            <a:r>
              <a:rPr lang="en-NZ" sz="1700" b="1" dirty="0" smtClean="0">
                <a:latin typeface="Century Gothic" panose="020B0502020202020204" pitchFamily="34" charset="0"/>
              </a:rPr>
              <a:t>Observant </a:t>
            </a:r>
            <a:r>
              <a:rPr lang="en-NZ" sz="1700" dirty="0" smtClean="0">
                <a:latin typeface="Century Gothic" panose="020B0502020202020204" pitchFamily="34" charset="0"/>
              </a:rPr>
              <a:t>“Made on machine”</a:t>
            </a:r>
          </a:p>
          <a:p>
            <a:r>
              <a:rPr lang="en-NZ" sz="1700" dirty="0" smtClean="0">
                <a:latin typeface="Century Gothic" panose="020B0502020202020204" pitchFamily="34" charset="0"/>
              </a:rPr>
              <a:t>“It’s cost you nothing”</a:t>
            </a:r>
          </a:p>
          <a:p>
            <a:r>
              <a:rPr lang="en-NZ" sz="1700" b="1" dirty="0" smtClean="0">
                <a:latin typeface="Century Gothic" panose="020B0502020202020204" pitchFamily="34" charset="0"/>
              </a:rPr>
              <a:t>Generous </a:t>
            </a:r>
            <a:r>
              <a:rPr lang="en-NZ" sz="1700" dirty="0" smtClean="0">
                <a:latin typeface="Century Gothic" panose="020B0502020202020204" pitchFamily="34" charset="0"/>
              </a:rPr>
              <a:t>“Come on my house and I put you one in”</a:t>
            </a:r>
          </a:p>
          <a:p>
            <a:r>
              <a:rPr lang="en-NZ" sz="1700" b="1" dirty="0" smtClean="0">
                <a:latin typeface="Century Gothic" panose="020B0502020202020204" pitchFamily="34" charset="0"/>
              </a:rPr>
              <a:t>Foreigner</a:t>
            </a:r>
            <a:r>
              <a:rPr lang="en-NZ" sz="1700" dirty="0" smtClean="0">
                <a:latin typeface="Century Gothic" panose="020B0502020202020204" pitchFamily="34" charset="0"/>
              </a:rPr>
              <a:t> “French-Canadian”</a:t>
            </a:r>
          </a:p>
          <a:p>
            <a:r>
              <a:rPr lang="en-NZ" sz="1700" b="1" dirty="0" smtClean="0">
                <a:latin typeface="Century Gothic" panose="020B0502020202020204" pitchFamily="34" charset="0"/>
              </a:rPr>
              <a:t>Artisan and teacher </a:t>
            </a:r>
            <a:r>
              <a:rPr lang="en-NZ" sz="1700" dirty="0" smtClean="0">
                <a:latin typeface="Century Gothic" panose="020B0502020202020204" pitchFamily="34" charset="0"/>
              </a:rPr>
              <a:t>“He showed me that the lines of a good helve were native to the grain before the knife.” “For love of it”</a:t>
            </a:r>
          </a:p>
          <a:p>
            <a:r>
              <a:rPr lang="en-NZ" sz="1700" b="1" dirty="0" smtClean="0">
                <a:latin typeface="Century Gothic" panose="020B0502020202020204" pitchFamily="34" charset="0"/>
              </a:rPr>
              <a:t>Works hard </a:t>
            </a:r>
            <a:r>
              <a:rPr lang="en-NZ" sz="1700" dirty="0" smtClean="0">
                <a:latin typeface="Century Gothic" panose="020B0502020202020204" pitchFamily="34" charset="0"/>
              </a:rPr>
              <a:t>“his </a:t>
            </a:r>
            <a:r>
              <a:rPr lang="en-NZ" sz="1700" i="1" dirty="0" smtClean="0">
                <a:latin typeface="Century Gothic" panose="020B0502020202020204" pitchFamily="34" charset="0"/>
              </a:rPr>
              <a:t>rough</a:t>
            </a:r>
            <a:r>
              <a:rPr lang="en-NZ" sz="1700" dirty="0" smtClean="0">
                <a:latin typeface="Century Gothic" panose="020B0502020202020204" pitchFamily="34" charset="0"/>
              </a:rPr>
              <a:t> hand”</a:t>
            </a:r>
          </a:p>
          <a:p>
            <a:r>
              <a:rPr lang="en-NZ" sz="1700" b="1" dirty="0" smtClean="0">
                <a:latin typeface="Century Gothic" panose="020B0502020202020204" pitchFamily="34" charset="0"/>
              </a:rPr>
              <a:t>Values practical knowledge but conscientious </a:t>
            </a:r>
            <a:r>
              <a:rPr lang="en-NZ" sz="1700" dirty="0" smtClean="0">
                <a:latin typeface="Century Gothic" panose="020B0502020202020204" pitchFamily="34" charset="0"/>
              </a:rPr>
              <a:t>“about the children he kept from school…whether the right to hold such doubts of education should depend…of those who held them.”</a:t>
            </a:r>
            <a:endParaRPr lang="en-NZ" sz="1700" b="1" dirty="0" smtClean="0">
              <a:latin typeface="Century Gothic" panose="020B0502020202020204" pitchFamily="34" charset="0"/>
            </a:endParaRPr>
          </a:p>
        </p:txBody>
      </p:sp>
      <p:sp>
        <p:nvSpPr>
          <p:cNvPr id="12" name="TextBox 11"/>
          <p:cNvSpPr txBox="1"/>
          <p:nvPr/>
        </p:nvSpPr>
        <p:spPr>
          <a:xfrm>
            <a:off x="1851624" y="467161"/>
            <a:ext cx="2465995" cy="19236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Nervous, suspicious</a:t>
            </a:r>
          </a:p>
          <a:p>
            <a:r>
              <a:rPr lang="en-NZ" sz="1700" dirty="0" smtClean="0">
                <a:latin typeface="Century Gothic" panose="020B0502020202020204" pitchFamily="34" charset="0"/>
              </a:rPr>
              <a:t>“There might be something…he might prefer to say to me disarmed”</a:t>
            </a:r>
          </a:p>
          <a:p>
            <a:r>
              <a:rPr lang="en-NZ" sz="1700" dirty="0" smtClean="0">
                <a:latin typeface="Century Gothic" panose="020B0502020202020204" pitchFamily="34" charset="0"/>
              </a:rPr>
              <a:t>“and yet, what was it to him?”</a:t>
            </a:r>
          </a:p>
        </p:txBody>
      </p:sp>
      <p:sp>
        <p:nvSpPr>
          <p:cNvPr id="13" name="TextBox 12"/>
          <p:cNvSpPr txBox="1"/>
          <p:nvPr/>
        </p:nvSpPr>
        <p:spPr>
          <a:xfrm>
            <a:off x="171949" y="2390765"/>
            <a:ext cx="4145670" cy="3754874"/>
          </a:xfrm>
          <a:prstGeom prst="rect">
            <a:avLst/>
          </a:prstGeom>
          <a:solidFill>
            <a:schemeClr val="bg2"/>
          </a:solidFill>
        </p:spPr>
        <p:txBody>
          <a:bodyPr wrap="square" rtlCol="0">
            <a:spAutoFit/>
          </a:bodyPr>
          <a:lstStyle/>
          <a:p>
            <a:r>
              <a:rPr lang="en-NZ" sz="1700" dirty="0" smtClean="0">
                <a:latin typeface="Century Gothic" panose="020B0502020202020204" pitchFamily="34" charset="0"/>
              </a:rPr>
              <a:t>“Something to sell? That wasn’t how it sounded.”</a:t>
            </a:r>
          </a:p>
          <a:p>
            <a:r>
              <a:rPr lang="en-NZ" sz="1700" b="1" dirty="0" smtClean="0">
                <a:latin typeface="Century Gothic" panose="020B0502020202020204" pitchFamily="34" charset="0"/>
              </a:rPr>
              <a:t>Judgemental </a:t>
            </a:r>
            <a:r>
              <a:rPr lang="en-NZ" sz="1700" dirty="0" smtClean="0">
                <a:latin typeface="Century Gothic" panose="020B0502020202020204" pitchFamily="34" charset="0"/>
              </a:rPr>
              <a:t>“(If overjoyed he was) at </a:t>
            </a:r>
            <a:r>
              <a:rPr lang="en-NZ" sz="1700" i="1" dirty="0" smtClean="0">
                <a:latin typeface="Century Gothic" panose="020B0502020202020204" pitchFamily="34" charset="0"/>
              </a:rPr>
              <a:t>having got me</a:t>
            </a:r>
            <a:r>
              <a:rPr lang="en-NZ" sz="1700" dirty="0" smtClean="0">
                <a:latin typeface="Century Gothic" panose="020B0502020202020204" pitchFamily="34" charset="0"/>
              </a:rPr>
              <a:t>.”</a:t>
            </a:r>
          </a:p>
          <a:p>
            <a:r>
              <a:rPr lang="en-NZ" sz="1700" dirty="0" smtClean="0">
                <a:latin typeface="Century Gothic" panose="020B0502020202020204" pitchFamily="34" charset="0"/>
              </a:rPr>
              <a:t>“To keep me from </a:t>
            </a:r>
            <a:r>
              <a:rPr lang="en-NZ" sz="1700" i="1" dirty="0" smtClean="0">
                <a:latin typeface="Century Gothic" panose="020B0502020202020204" pitchFamily="34" charset="0"/>
              </a:rPr>
              <a:t>suspecting</a:t>
            </a:r>
            <a:r>
              <a:rPr lang="en-NZ" sz="1700" dirty="0" smtClean="0">
                <a:latin typeface="Century Gothic" panose="020B0502020202020204" pitchFamily="34" charset="0"/>
              </a:rPr>
              <a:t> him…</a:t>
            </a:r>
            <a:r>
              <a:rPr lang="en-NZ" sz="1700" i="1" dirty="0" smtClean="0">
                <a:latin typeface="Century Gothic" panose="020B0502020202020204" pitchFamily="34" charset="0"/>
              </a:rPr>
              <a:t>Needlessly</a:t>
            </a:r>
            <a:r>
              <a:rPr lang="en-NZ" sz="1700" dirty="0" smtClean="0">
                <a:latin typeface="Century Gothic" panose="020B0502020202020204" pitchFamily="34" charset="0"/>
              </a:rPr>
              <a:t> soon” “Used these to </a:t>
            </a:r>
            <a:r>
              <a:rPr lang="en-NZ" sz="1700" i="1" dirty="0" smtClean="0">
                <a:latin typeface="Century Gothic" panose="020B0502020202020204" pitchFamily="34" charset="0"/>
              </a:rPr>
              <a:t>unscrupulously </a:t>
            </a:r>
            <a:r>
              <a:rPr lang="en-NZ" sz="1700" dirty="0" smtClean="0">
                <a:latin typeface="Century Gothic" panose="020B0502020202020204" pitchFamily="34" charset="0"/>
              </a:rPr>
              <a:t>bring me”</a:t>
            </a:r>
          </a:p>
          <a:p>
            <a:r>
              <a:rPr lang="en-NZ" sz="1700" b="1" dirty="0" smtClean="0">
                <a:latin typeface="Century Gothic" panose="020B0502020202020204" pitchFamily="34" charset="0"/>
              </a:rPr>
              <a:t>Educated</a:t>
            </a:r>
            <a:r>
              <a:rPr lang="en-NZ" sz="1700" dirty="0" smtClean="0">
                <a:latin typeface="Century Gothic" panose="020B0502020202020204" pitchFamily="34" charset="0"/>
              </a:rPr>
              <a:t> Serpentine, disarmed</a:t>
            </a:r>
            <a:endParaRPr lang="en-NZ" sz="1700" b="1" dirty="0" smtClean="0">
              <a:latin typeface="Century Gothic" panose="020B0502020202020204" pitchFamily="34" charset="0"/>
            </a:endParaRPr>
          </a:p>
          <a:p>
            <a:r>
              <a:rPr lang="en-NZ" sz="1700" b="1" dirty="0" smtClean="0">
                <a:latin typeface="Century Gothic" panose="020B0502020202020204" pitchFamily="34" charset="0"/>
              </a:rPr>
              <a:t>Reflective / over-thinker</a:t>
            </a:r>
          </a:p>
          <a:p>
            <a:r>
              <a:rPr lang="en-NZ" sz="1700" dirty="0" smtClean="0">
                <a:latin typeface="Century Gothic" panose="020B0502020202020204" pitchFamily="34" charset="0"/>
              </a:rPr>
              <a:t>“So long as…in the measure of a neighbour.”</a:t>
            </a:r>
          </a:p>
          <a:p>
            <a:r>
              <a:rPr lang="en-NZ" sz="1700" b="1" dirty="0" smtClean="0">
                <a:latin typeface="Century Gothic" panose="020B0502020202020204" pitchFamily="34" charset="0"/>
              </a:rPr>
              <a:t>Unsure of his neighbour but surprised – possibly warm towards him? </a:t>
            </a:r>
            <a:r>
              <a:rPr lang="en-NZ" sz="1700" dirty="0" smtClean="0">
                <a:latin typeface="Century Gothic" panose="020B0502020202020204" pitchFamily="34" charset="0"/>
              </a:rPr>
              <a:t>Lack of quoted dialogue, “and </a:t>
            </a:r>
            <a:r>
              <a:rPr lang="en-NZ" sz="1700" i="1" dirty="0" smtClean="0">
                <a:latin typeface="Century Gothic" panose="020B0502020202020204" pitchFamily="34" charset="0"/>
              </a:rPr>
              <a:t>our </a:t>
            </a:r>
            <a:r>
              <a:rPr lang="en-NZ" sz="1700" dirty="0" smtClean="0">
                <a:latin typeface="Century Gothic" panose="020B0502020202020204" pitchFamily="34" charset="0"/>
              </a:rPr>
              <a:t>doubts”</a:t>
            </a:r>
            <a:endParaRPr lang="en-NZ" sz="1700" b="1" dirty="0">
              <a:latin typeface="Century Gothic" panose="020B0502020202020204" pitchFamily="34" charset="0"/>
            </a:endParaRPr>
          </a:p>
        </p:txBody>
      </p:sp>
    </p:spTree>
    <p:extLst>
      <p:ext uri="{BB962C8B-B14F-4D97-AF65-F5344CB8AC3E}">
        <p14:creationId xmlns:p14="http://schemas.microsoft.com/office/powerpoint/2010/main" val="23666814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B74-FB7E-8A46-823F-6B09C9E653B0}"/>
              </a:ext>
            </a:extLst>
          </p:cNvPr>
          <p:cNvSpPr>
            <a:spLocks noGrp="1"/>
          </p:cNvSpPr>
          <p:nvPr>
            <p:ph type="ctrTitle"/>
          </p:nvPr>
        </p:nvSpPr>
        <p:spPr>
          <a:xfrm>
            <a:off x="2155390" y="1848951"/>
            <a:ext cx="4668696" cy="1515533"/>
          </a:xfrm>
        </p:spPr>
        <p:txBody>
          <a:bodyPr/>
          <a:lstStyle/>
          <a:p>
            <a:r>
              <a:rPr lang="en-GB" sz="3600" dirty="0"/>
              <a:t>“The </a:t>
            </a:r>
            <a:r>
              <a:rPr lang="en-GB" sz="3600" dirty="0" err="1"/>
              <a:t>Ax</a:t>
            </a:r>
            <a:r>
              <a:rPr lang="en-GB" sz="3600" dirty="0"/>
              <a:t>-helve”</a:t>
            </a:r>
            <a:endParaRPr lang="en-US" sz="3600" dirty="0"/>
          </a:p>
        </p:txBody>
      </p:sp>
      <p:sp>
        <p:nvSpPr>
          <p:cNvPr id="3" name="Subtitle 2">
            <a:extLst>
              <a:ext uri="{FF2B5EF4-FFF2-40B4-BE49-F238E27FC236}">
                <a16:creationId xmlns:a16="http://schemas.microsoft.com/office/drawing/2014/main" id="{3EAC14E2-CA8A-8545-9AA3-5B38CBEC471F}"/>
              </a:ext>
            </a:extLst>
          </p:cNvPr>
          <p:cNvSpPr>
            <a:spLocks noGrp="1"/>
          </p:cNvSpPr>
          <p:nvPr>
            <p:ph type="subTitle" idx="1"/>
          </p:nvPr>
        </p:nvSpPr>
        <p:spPr/>
        <p:txBody>
          <a:bodyPr/>
          <a:lstStyle/>
          <a:p>
            <a:r>
              <a:rPr lang="en-GB" dirty="0"/>
              <a:t>By Robert Frost</a:t>
            </a:r>
            <a:endParaRPr lang="en-US" dirty="0"/>
          </a:p>
        </p:txBody>
      </p:sp>
      <p:sp>
        <p:nvSpPr>
          <p:cNvPr id="4" name="TextBox 3">
            <a:extLst>
              <a:ext uri="{FF2B5EF4-FFF2-40B4-BE49-F238E27FC236}">
                <a16:creationId xmlns:a16="http://schemas.microsoft.com/office/drawing/2014/main" id="{52F867D3-262D-8644-AD8D-C74E48A0AAA6}"/>
              </a:ext>
            </a:extLst>
          </p:cNvPr>
          <p:cNvSpPr txBox="1"/>
          <p:nvPr/>
        </p:nvSpPr>
        <p:spPr>
          <a:xfrm>
            <a:off x="5139159" y="208344"/>
            <a:ext cx="3865945" cy="369332"/>
          </a:xfrm>
          <a:prstGeom prst="rect">
            <a:avLst/>
          </a:prstGeom>
          <a:solidFill>
            <a:schemeClr val="bg1"/>
          </a:solidFill>
        </p:spPr>
        <p:txBody>
          <a:bodyPr wrap="square" rtlCol="0">
            <a:spAutoFit/>
          </a:bodyPr>
          <a:lstStyle/>
          <a:p>
            <a:pPr algn="ctr"/>
            <a:r>
              <a:rPr lang="en-GB" dirty="0"/>
              <a:t>from </a:t>
            </a:r>
            <a:r>
              <a:rPr lang="en-NZ" i="1" dirty="0"/>
              <a:t>New Hampshire</a:t>
            </a:r>
            <a:r>
              <a:rPr lang="en-NZ" dirty="0"/>
              <a:t>, 1923</a:t>
            </a:r>
            <a:endParaRPr lang="en-US" dirty="0"/>
          </a:p>
        </p:txBody>
      </p:sp>
      <p:sp>
        <p:nvSpPr>
          <p:cNvPr id="5" name="TextBox 4">
            <a:extLst>
              <a:ext uri="{FF2B5EF4-FFF2-40B4-BE49-F238E27FC236}">
                <a16:creationId xmlns:a16="http://schemas.microsoft.com/office/drawing/2014/main" id="{766A3E0A-7AF9-074C-A04B-3FD6FE5ADBF9}"/>
              </a:ext>
            </a:extLst>
          </p:cNvPr>
          <p:cNvSpPr txBox="1"/>
          <p:nvPr/>
        </p:nvSpPr>
        <p:spPr>
          <a:xfrm>
            <a:off x="1728995" y="4099918"/>
            <a:ext cx="5694744" cy="1200329"/>
          </a:xfrm>
          <a:prstGeom prst="rect">
            <a:avLst/>
          </a:prstGeom>
          <a:noFill/>
        </p:spPr>
        <p:txBody>
          <a:bodyPr wrap="square" rtlCol="0">
            <a:spAutoFit/>
          </a:bodyPr>
          <a:lstStyle/>
          <a:p>
            <a:r>
              <a:rPr lang="en-GB" b="1" dirty="0"/>
              <a:t>Learning Objective:</a:t>
            </a:r>
          </a:p>
          <a:p>
            <a:r>
              <a:rPr lang="en-NZ" dirty="0"/>
              <a:t>Demonstrate an understanding of the ideas within the poem and the techniques with which Frost presents them.</a:t>
            </a:r>
          </a:p>
        </p:txBody>
      </p:sp>
      <p:sp>
        <p:nvSpPr>
          <p:cNvPr id="7" name="TextBox 6">
            <a:extLst>
              <a:ext uri="{FF2B5EF4-FFF2-40B4-BE49-F238E27FC236}">
                <a16:creationId xmlns:a16="http://schemas.microsoft.com/office/drawing/2014/main" id="{015CF067-FEDC-8344-A7F0-92D4C3DD60ED}"/>
              </a:ext>
            </a:extLst>
          </p:cNvPr>
          <p:cNvSpPr txBox="1"/>
          <p:nvPr/>
        </p:nvSpPr>
        <p:spPr>
          <a:xfrm>
            <a:off x="1138685" y="5609605"/>
            <a:ext cx="6875362" cy="707886"/>
          </a:xfrm>
          <a:prstGeom prst="rect">
            <a:avLst/>
          </a:prstGeom>
          <a:solidFill>
            <a:srgbClr val="B0C1D4"/>
          </a:solidFill>
        </p:spPr>
        <p:txBody>
          <a:bodyPr wrap="square" rtlCol="0">
            <a:spAutoFit/>
          </a:bodyPr>
          <a:lstStyle/>
          <a:p>
            <a:pPr algn="ctr"/>
            <a:r>
              <a:rPr lang="en-NZ" sz="2000" b="1" dirty="0"/>
              <a:t>Lesson outcome: </a:t>
            </a:r>
            <a:r>
              <a:rPr lang="en-NZ" sz="2000" dirty="0" smtClean="0"/>
              <a:t>An </a:t>
            </a:r>
            <a:r>
              <a:rPr lang="en-NZ" sz="2000" dirty="0"/>
              <a:t>annotated poem, reflection on key ideas and a tick on your poem index!</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66" y="208344"/>
            <a:ext cx="2595278" cy="3687784"/>
          </a:xfrm>
          <a:prstGeom prst="rect">
            <a:avLst/>
          </a:prstGeom>
        </p:spPr>
      </p:pic>
    </p:spTree>
    <p:extLst>
      <p:ext uri="{BB962C8B-B14F-4D97-AF65-F5344CB8AC3E}">
        <p14:creationId xmlns:p14="http://schemas.microsoft.com/office/powerpoint/2010/main" val="3781947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4253" y="393824"/>
            <a:ext cx="7997470" cy="1653917"/>
          </a:xfrm>
        </p:spPr>
        <p:txBody>
          <a:bodyPr>
            <a:noAutofit/>
          </a:bodyPr>
          <a:lstStyle/>
          <a:p>
            <a:r>
              <a:rPr lang="en-US" sz="4000" dirty="0"/>
              <a:t>Useful vocabulary for this poem</a:t>
            </a:r>
            <a:br>
              <a:rPr lang="en-US" sz="4000" dirty="0"/>
            </a:br>
            <a:r>
              <a:rPr lang="en-US" sz="1800" b="1" dirty="0"/>
              <a:t>Copy these words down somewhere on the same page as the poem.</a:t>
            </a:r>
          </a:p>
        </p:txBody>
      </p:sp>
      <p:sp>
        <p:nvSpPr>
          <p:cNvPr id="9" name="Content Placeholder 8"/>
          <p:cNvSpPr>
            <a:spLocks noGrp="1"/>
          </p:cNvSpPr>
          <p:nvPr>
            <p:ph idx="1"/>
          </p:nvPr>
        </p:nvSpPr>
        <p:spPr>
          <a:xfrm>
            <a:off x="1070754" y="2602335"/>
            <a:ext cx="3738432" cy="3111405"/>
          </a:xfrm>
        </p:spPr>
        <p:txBody>
          <a:bodyPr>
            <a:normAutofit fontScale="92500" lnSpcReduction="10000"/>
          </a:bodyPr>
          <a:lstStyle/>
          <a:p>
            <a:r>
              <a:rPr lang="mi-NZ" sz="2200" b="1" dirty="0" smtClean="0">
                <a:latin typeface="Century Gothic" panose="020B0502020202020204" pitchFamily="34" charset="0"/>
              </a:rPr>
              <a:t>dialect</a:t>
            </a:r>
            <a:endParaRPr lang="mi-NZ" sz="2200" b="1" dirty="0">
              <a:latin typeface="Century Gothic" panose="020B0502020202020204" pitchFamily="34" charset="0"/>
            </a:endParaRPr>
          </a:p>
          <a:p>
            <a:r>
              <a:rPr lang="mi-NZ" sz="2200" b="1" dirty="0" smtClean="0">
                <a:latin typeface="Century Gothic" panose="020B0502020202020204" pitchFamily="34" charset="0"/>
              </a:rPr>
              <a:t>extended metaphor</a:t>
            </a:r>
            <a:endParaRPr lang="mi-NZ" sz="2200" b="1" dirty="0">
              <a:latin typeface="Century Gothic" panose="020B0502020202020204" pitchFamily="34" charset="0"/>
            </a:endParaRPr>
          </a:p>
          <a:p>
            <a:r>
              <a:rPr lang="mi-NZ" sz="2200" b="1" dirty="0">
                <a:latin typeface="Century Gothic" panose="020B0502020202020204" pitchFamily="34" charset="0"/>
              </a:rPr>
              <a:t>personification</a:t>
            </a:r>
          </a:p>
          <a:p>
            <a:r>
              <a:rPr lang="mi-NZ" sz="2200" b="1" dirty="0" smtClean="0">
                <a:latin typeface="Century Gothic" panose="020B0502020202020204" pitchFamily="34" charset="0"/>
              </a:rPr>
              <a:t>trope</a:t>
            </a:r>
          </a:p>
          <a:p>
            <a:r>
              <a:rPr lang="mi-NZ" sz="2200" b="1" dirty="0" smtClean="0">
                <a:latin typeface="Century Gothic" panose="020B0502020202020204" pitchFamily="34" charset="0"/>
              </a:rPr>
              <a:t>allusion</a:t>
            </a:r>
          </a:p>
          <a:p>
            <a:r>
              <a:rPr lang="mi-NZ" sz="2200" b="1" dirty="0" smtClean="0">
                <a:latin typeface="Century Gothic" panose="020B0502020202020204" pitchFamily="34" charset="0"/>
              </a:rPr>
              <a:t>characterisation</a:t>
            </a:r>
          </a:p>
          <a:p>
            <a:r>
              <a:rPr lang="mi-NZ" sz="2200" b="1" dirty="0" smtClean="0">
                <a:latin typeface="Century Gothic" panose="020B0502020202020204" pitchFamily="34" charset="0"/>
              </a:rPr>
              <a:t>questioning</a:t>
            </a:r>
            <a:endParaRPr lang="mi-NZ" sz="2200" b="1" dirty="0">
              <a:latin typeface="Century Gothic" panose="020B0502020202020204" pitchFamily="34" charset="0"/>
            </a:endParaRPr>
          </a:p>
          <a:p>
            <a:endParaRPr lang="mi-NZ" dirty="0"/>
          </a:p>
          <a:p>
            <a:endParaRPr lang="mi-NZ" dirty="0"/>
          </a:p>
          <a:p>
            <a:endParaRPr lang="en-GB" dirty="0"/>
          </a:p>
          <a:p>
            <a:endParaRPr lang="en-US" dirty="0"/>
          </a:p>
          <a:p>
            <a:endParaRPr lang="en-US" dirty="0"/>
          </a:p>
        </p:txBody>
      </p:sp>
      <p:sp>
        <p:nvSpPr>
          <p:cNvPr id="11" name="TextBox 10"/>
          <p:cNvSpPr txBox="1"/>
          <p:nvPr/>
        </p:nvSpPr>
        <p:spPr>
          <a:xfrm>
            <a:off x="644253" y="5713739"/>
            <a:ext cx="7883730" cy="369332"/>
          </a:xfrm>
          <a:prstGeom prst="rect">
            <a:avLst/>
          </a:prstGeom>
          <a:solidFill>
            <a:schemeClr val="accent6">
              <a:lumMod val="40000"/>
              <a:lumOff val="60000"/>
            </a:schemeClr>
          </a:solidFill>
          <a:ln>
            <a:noFill/>
          </a:ln>
        </p:spPr>
        <p:txBody>
          <a:bodyPr wrap="square" rtlCol="0">
            <a:spAutoFit/>
          </a:bodyPr>
          <a:lstStyle/>
          <a:p>
            <a:pPr algn="r"/>
            <a:r>
              <a:rPr lang="en-US" dirty="0" smtClean="0">
                <a:latin typeface="Century Gothic" panose="020B0502020202020204" pitchFamily="34" charset="0"/>
              </a:rPr>
              <a:t>Which of these words can you confidently relate to the poem so far?</a:t>
            </a:r>
            <a:endParaRPr lang="en-US" dirty="0">
              <a:latin typeface="Century Gothic" panose="020B0502020202020204" pitchFamily="34" charset="0"/>
            </a:endParaRPr>
          </a:p>
        </p:txBody>
      </p:sp>
      <p:sp>
        <p:nvSpPr>
          <p:cNvPr id="6" name="Content Placeholder 8">
            <a:extLst>
              <a:ext uri="{FF2B5EF4-FFF2-40B4-BE49-F238E27FC236}">
                <a16:creationId xmlns:a16="http://schemas.microsoft.com/office/drawing/2014/main" id="{61F069FC-9028-5345-A3C1-9C941FF51C8B}"/>
              </a:ext>
            </a:extLst>
          </p:cNvPr>
          <p:cNvSpPr txBox="1">
            <a:spLocks/>
          </p:cNvSpPr>
          <p:nvPr/>
        </p:nvSpPr>
        <p:spPr>
          <a:xfrm>
            <a:off x="4562376" y="2602335"/>
            <a:ext cx="3810660" cy="311140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mi-NZ" sz="2000" b="1" dirty="0" smtClean="0">
                <a:latin typeface="Century Gothic" panose="020B0502020202020204" pitchFamily="34" charset="0"/>
              </a:rPr>
              <a:t>simple-minded wisdom</a:t>
            </a:r>
            <a:endParaRPr lang="mi-NZ" sz="2000" b="1" dirty="0">
              <a:latin typeface="Century Gothic" panose="020B0502020202020204" pitchFamily="34" charset="0"/>
            </a:endParaRPr>
          </a:p>
          <a:p>
            <a:r>
              <a:rPr lang="mi-NZ" sz="2000" b="1" dirty="0" smtClean="0">
                <a:latin typeface="Century Gothic" panose="020B0502020202020204" pitchFamily="34" charset="0"/>
              </a:rPr>
              <a:t>suspicion</a:t>
            </a:r>
          </a:p>
          <a:p>
            <a:r>
              <a:rPr lang="en-US" sz="2000" b="1" dirty="0" smtClean="0">
                <a:latin typeface="Century Gothic" panose="020B0502020202020204" pitchFamily="34" charset="0"/>
              </a:rPr>
              <a:t>judgement</a:t>
            </a:r>
          </a:p>
          <a:p>
            <a:r>
              <a:rPr lang="en-US" sz="2000" b="1" dirty="0" smtClean="0">
                <a:latin typeface="Century Gothic" panose="020B0502020202020204" pitchFamily="34" charset="0"/>
              </a:rPr>
              <a:t>knowledge</a:t>
            </a:r>
          </a:p>
          <a:p>
            <a:r>
              <a:rPr lang="en-US" sz="2000" b="1" dirty="0" smtClean="0">
                <a:latin typeface="Century Gothic" panose="020B0502020202020204" pitchFamily="34" charset="0"/>
              </a:rPr>
              <a:t>fulfilment</a:t>
            </a:r>
          </a:p>
          <a:p>
            <a:r>
              <a:rPr lang="en-US" sz="2000" b="1" dirty="0" smtClean="0">
                <a:latin typeface="Century Gothic" panose="020B0502020202020204" pitchFamily="34" charset="0"/>
              </a:rPr>
              <a:t>artisan</a:t>
            </a:r>
          </a:p>
          <a:p>
            <a:pPr marL="0" indent="0">
              <a:buNone/>
            </a:pPr>
            <a:endParaRPr lang="en-US" dirty="0"/>
          </a:p>
        </p:txBody>
      </p:sp>
      <p:sp>
        <p:nvSpPr>
          <p:cNvPr id="12" name="TextBox 11"/>
          <p:cNvSpPr txBox="1"/>
          <p:nvPr/>
        </p:nvSpPr>
        <p:spPr>
          <a:xfrm>
            <a:off x="1767660" y="1746856"/>
            <a:ext cx="5589432" cy="2145268"/>
          </a:xfrm>
          <a:prstGeom prst="roundRect">
            <a:avLst/>
          </a:prstGeom>
          <a:solidFill>
            <a:schemeClr val="accent4">
              <a:lumMod val="20000"/>
              <a:lumOff val="80000"/>
            </a:schemeClr>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en-NZ" sz="2400" b="1" dirty="0" smtClean="0">
                <a:latin typeface="Century Gothic" panose="020B0502020202020204" pitchFamily="34" charset="0"/>
              </a:rPr>
              <a:t>Trope – </a:t>
            </a:r>
            <a:r>
              <a:rPr lang="en-NZ" sz="2400" dirty="0" smtClean="0">
                <a:latin typeface="Century Gothic" panose="020B0502020202020204" pitchFamily="34" charset="0"/>
              </a:rPr>
              <a:t>A common or overused theme, character or plot device. E.g. horror film tropes: the vengeful spirit, white girl running upstairs, evil dolls…</a:t>
            </a:r>
            <a:endParaRPr lang="en-NZ" sz="2400" b="1" dirty="0">
              <a:latin typeface="Century Gothic" panose="020B0502020202020204" pitchFamily="34" charset="0"/>
            </a:endParaRPr>
          </a:p>
        </p:txBody>
      </p:sp>
    </p:spTree>
    <p:extLst>
      <p:ext uri="{BB962C8B-B14F-4D97-AF65-F5344CB8AC3E}">
        <p14:creationId xmlns:p14="http://schemas.microsoft.com/office/powerpoint/2010/main" val="3265488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182148" y="154679"/>
            <a:ext cx="1584959" cy="2165267"/>
            <a:chOff x="1787306" y="2872437"/>
            <a:chExt cx="1979314" cy="2845553"/>
          </a:xfrm>
        </p:grpSpPr>
        <p:pic>
          <p:nvPicPr>
            <p:cNvPr id="3" name="Picture 2"/>
            <p:cNvPicPr>
              <a:picLocks noChangeAspect="1"/>
            </p:cNvPicPr>
            <p:nvPr/>
          </p:nvPicPr>
          <p:blipFill rotWithShape="1">
            <a:blip r:embed="rId2"/>
            <a:srcRect l="4675" t="10794" r="53311" b="8673"/>
            <a:stretch/>
          </p:blipFill>
          <p:spPr>
            <a:xfrm>
              <a:off x="1787306" y="2872437"/>
              <a:ext cx="1979314" cy="2845553"/>
            </a:xfrm>
            <a:prstGeom prst="rect">
              <a:avLst/>
            </a:prstGeom>
          </p:spPr>
        </p:pic>
        <p:sp>
          <p:nvSpPr>
            <p:cNvPr id="4" name="TextBox 3"/>
            <p:cNvSpPr txBox="1"/>
            <p:nvPr/>
          </p:nvSpPr>
          <p:spPr>
            <a:xfrm>
              <a:off x="2119013" y="5062329"/>
              <a:ext cx="1530839" cy="525817"/>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Narrator</a:t>
              </a:r>
              <a:endParaRPr lang="en-NZ" sz="2000" dirty="0">
                <a:latin typeface="Century Gothic" panose="020B0502020202020204" pitchFamily="34" charset="0"/>
              </a:endParaRPr>
            </a:p>
          </p:txBody>
        </p:sp>
      </p:gr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37192" r="1"/>
          <a:stretch/>
        </p:blipFill>
        <p:spPr>
          <a:xfrm>
            <a:off x="6629787" y="154679"/>
            <a:ext cx="2408808" cy="1846203"/>
          </a:xfrm>
          <a:prstGeom prst="rect">
            <a:avLst/>
          </a:prstGeom>
        </p:spPr>
      </p:pic>
      <p:sp>
        <p:nvSpPr>
          <p:cNvPr id="7" name="TextBox 6"/>
          <p:cNvSpPr txBox="1"/>
          <p:nvPr/>
        </p:nvSpPr>
        <p:spPr>
          <a:xfrm>
            <a:off x="7616180" y="1573454"/>
            <a:ext cx="1337897" cy="400110"/>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Baptiste</a:t>
            </a:r>
            <a:endParaRPr lang="en-NZ" sz="2000" dirty="0">
              <a:latin typeface="Century Gothic" panose="020B0502020202020204" pitchFamily="34" charset="0"/>
            </a:endParaRPr>
          </a:p>
        </p:txBody>
      </p:sp>
      <p:cxnSp>
        <p:nvCxnSpPr>
          <p:cNvPr id="9" name="Straight Connector 8"/>
          <p:cNvCxnSpPr/>
          <p:nvPr/>
        </p:nvCxnSpPr>
        <p:spPr>
          <a:xfrm flipH="1">
            <a:off x="4531795" y="130877"/>
            <a:ext cx="13253" cy="656147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746586" y="338890"/>
            <a:ext cx="1798684" cy="1661993"/>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Strong and physically adept</a:t>
            </a:r>
          </a:p>
          <a:p>
            <a:r>
              <a:rPr lang="en-NZ" sz="1700" dirty="0" smtClean="0">
                <a:latin typeface="Century Gothic" panose="020B0502020202020204" pitchFamily="34" charset="0"/>
              </a:rPr>
              <a:t>“He caught my </a:t>
            </a:r>
            <a:r>
              <a:rPr lang="en-NZ" sz="1700" dirty="0" err="1" smtClean="0">
                <a:latin typeface="Century Gothic" panose="020B0502020202020204" pitchFamily="34" charset="0"/>
              </a:rPr>
              <a:t>ax</a:t>
            </a:r>
            <a:r>
              <a:rPr lang="en-NZ" sz="1700" dirty="0" smtClean="0">
                <a:latin typeface="Century Gothic" panose="020B0502020202020204" pitchFamily="34" charset="0"/>
              </a:rPr>
              <a:t> </a:t>
            </a:r>
            <a:r>
              <a:rPr lang="en-NZ" sz="1700" i="1" dirty="0" smtClean="0">
                <a:latin typeface="Century Gothic" panose="020B0502020202020204" pitchFamily="34" charset="0"/>
              </a:rPr>
              <a:t>expertly</a:t>
            </a:r>
            <a:r>
              <a:rPr lang="en-NZ" sz="1700" b="1" dirty="0" smtClean="0">
                <a:latin typeface="Century Gothic" panose="020B0502020202020204" pitchFamily="34" charset="0"/>
              </a:rPr>
              <a:t> </a:t>
            </a:r>
            <a:r>
              <a:rPr lang="en-NZ" sz="1700" dirty="0" smtClean="0">
                <a:latin typeface="Century Gothic" panose="020B0502020202020204" pitchFamily="34" charset="0"/>
              </a:rPr>
              <a:t>in the rise”</a:t>
            </a:r>
          </a:p>
        </p:txBody>
      </p:sp>
      <p:sp>
        <p:nvSpPr>
          <p:cNvPr id="11" name="TextBox 10"/>
          <p:cNvSpPr txBox="1"/>
          <p:nvPr/>
        </p:nvSpPr>
        <p:spPr>
          <a:xfrm>
            <a:off x="4746585" y="2032220"/>
            <a:ext cx="4292008" cy="45397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Reassuring – calm </a:t>
            </a:r>
            <a:r>
              <a:rPr lang="en-NZ" sz="1700" dirty="0" smtClean="0">
                <a:latin typeface="Century Gothic" panose="020B0502020202020204" pitchFamily="34" charset="0"/>
              </a:rPr>
              <a:t>“Then took it from me – and I let him take it.”</a:t>
            </a:r>
          </a:p>
          <a:p>
            <a:r>
              <a:rPr lang="en-NZ" sz="1700" b="1" dirty="0" smtClean="0">
                <a:latin typeface="Century Gothic" panose="020B0502020202020204" pitchFamily="34" charset="0"/>
              </a:rPr>
              <a:t>Observant </a:t>
            </a:r>
            <a:r>
              <a:rPr lang="en-NZ" sz="1700" dirty="0" smtClean="0">
                <a:latin typeface="Century Gothic" panose="020B0502020202020204" pitchFamily="34" charset="0"/>
              </a:rPr>
              <a:t>“Made on machine”</a:t>
            </a:r>
          </a:p>
          <a:p>
            <a:r>
              <a:rPr lang="en-NZ" sz="1700" dirty="0" smtClean="0">
                <a:latin typeface="Century Gothic" panose="020B0502020202020204" pitchFamily="34" charset="0"/>
              </a:rPr>
              <a:t>“It’s cost you nothing”</a:t>
            </a:r>
          </a:p>
          <a:p>
            <a:r>
              <a:rPr lang="en-NZ" sz="1700" b="1" dirty="0" smtClean="0">
                <a:latin typeface="Century Gothic" panose="020B0502020202020204" pitchFamily="34" charset="0"/>
              </a:rPr>
              <a:t>Generous </a:t>
            </a:r>
            <a:r>
              <a:rPr lang="en-NZ" sz="1700" dirty="0" smtClean="0">
                <a:latin typeface="Century Gothic" panose="020B0502020202020204" pitchFamily="34" charset="0"/>
              </a:rPr>
              <a:t>“Come on my house and I put you one in”</a:t>
            </a:r>
          </a:p>
          <a:p>
            <a:r>
              <a:rPr lang="en-NZ" sz="1700" b="1" dirty="0" smtClean="0">
                <a:latin typeface="Century Gothic" panose="020B0502020202020204" pitchFamily="34" charset="0"/>
              </a:rPr>
              <a:t>Foreigner</a:t>
            </a:r>
            <a:r>
              <a:rPr lang="en-NZ" sz="1700" dirty="0" smtClean="0">
                <a:latin typeface="Century Gothic" panose="020B0502020202020204" pitchFamily="34" charset="0"/>
              </a:rPr>
              <a:t> “French-Canadian”</a:t>
            </a:r>
          </a:p>
          <a:p>
            <a:r>
              <a:rPr lang="en-NZ" sz="1700" b="1" dirty="0" smtClean="0">
                <a:latin typeface="Century Gothic" panose="020B0502020202020204" pitchFamily="34" charset="0"/>
              </a:rPr>
              <a:t>Artisan and teacher </a:t>
            </a:r>
            <a:r>
              <a:rPr lang="en-NZ" sz="1700" dirty="0" smtClean="0">
                <a:latin typeface="Century Gothic" panose="020B0502020202020204" pitchFamily="34" charset="0"/>
              </a:rPr>
              <a:t>“He showed me that the lines of a good helve were native to the grain before the knife.” “For love of it”</a:t>
            </a:r>
          </a:p>
          <a:p>
            <a:r>
              <a:rPr lang="en-NZ" sz="1700" b="1" dirty="0" smtClean="0">
                <a:latin typeface="Century Gothic" panose="020B0502020202020204" pitchFamily="34" charset="0"/>
              </a:rPr>
              <a:t>Works hard </a:t>
            </a:r>
            <a:r>
              <a:rPr lang="en-NZ" sz="1700" dirty="0" smtClean="0">
                <a:latin typeface="Century Gothic" panose="020B0502020202020204" pitchFamily="34" charset="0"/>
              </a:rPr>
              <a:t>“his </a:t>
            </a:r>
            <a:r>
              <a:rPr lang="en-NZ" sz="1700" i="1" dirty="0" smtClean="0">
                <a:latin typeface="Century Gothic" panose="020B0502020202020204" pitchFamily="34" charset="0"/>
              </a:rPr>
              <a:t>rough</a:t>
            </a:r>
            <a:r>
              <a:rPr lang="en-NZ" sz="1700" dirty="0" smtClean="0">
                <a:latin typeface="Century Gothic" panose="020B0502020202020204" pitchFamily="34" charset="0"/>
              </a:rPr>
              <a:t> hand”</a:t>
            </a:r>
          </a:p>
          <a:p>
            <a:r>
              <a:rPr lang="en-NZ" sz="1700" b="1" dirty="0" smtClean="0">
                <a:latin typeface="Century Gothic" panose="020B0502020202020204" pitchFamily="34" charset="0"/>
              </a:rPr>
              <a:t>Values practical knowledge but conscientious </a:t>
            </a:r>
            <a:r>
              <a:rPr lang="en-NZ" sz="1700" dirty="0" smtClean="0">
                <a:latin typeface="Century Gothic" panose="020B0502020202020204" pitchFamily="34" charset="0"/>
              </a:rPr>
              <a:t>“about the children he kept from school…whether the right to hold such doubts of education should depend…of those who held them.”</a:t>
            </a:r>
            <a:endParaRPr lang="en-NZ" sz="1700" b="1" dirty="0" smtClean="0">
              <a:latin typeface="Century Gothic" panose="020B0502020202020204" pitchFamily="34" charset="0"/>
            </a:endParaRPr>
          </a:p>
        </p:txBody>
      </p:sp>
      <p:sp>
        <p:nvSpPr>
          <p:cNvPr id="12" name="TextBox 11"/>
          <p:cNvSpPr txBox="1"/>
          <p:nvPr/>
        </p:nvSpPr>
        <p:spPr>
          <a:xfrm>
            <a:off x="1851624" y="467161"/>
            <a:ext cx="2465995" cy="1923604"/>
          </a:xfrm>
          <a:prstGeom prst="rect">
            <a:avLst/>
          </a:prstGeom>
          <a:solidFill>
            <a:schemeClr val="bg1">
              <a:lumMod val="85000"/>
            </a:schemeClr>
          </a:solidFill>
        </p:spPr>
        <p:txBody>
          <a:bodyPr wrap="square" rtlCol="0">
            <a:spAutoFit/>
          </a:bodyPr>
          <a:lstStyle/>
          <a:p>
            <a:r>
              <a:rPr lang="en-NZ" sz="1700" b="1" dirty="0" smtClean="0">
                <a:latin typeface="Century Gothic" panose="020B0502020202020204" pitchFamily="34" charset="0"/>
              </a:rPr>
              <a:t>Nervous, suspicious</a:t>
            </a:r>
          </a:p>
          <a:p>
            <a:r>
              <a:rPr lang="en-NZ" sz="1700" dirty="0" smtClean="0">
                <a:latin typeface="Century Gothic" panose="020B0502020202020204" pitchFamily="34" charset="0"/>
              </a:rPr>
              <a:t>“There might be something…he might prefer to say to me disarmed”</a:t>
            </a:r>
          </a:p>
          <a:p>
            <a:r>
              <a:rPr lang="en-NZ" sz="1700" dirty="0" smtClean="0">
                <a:latin typeface="Century Gothic" panose="020B0502020202020204" pitchFamily="34" charset="0"/>
              </a:rPr>
              <a:t>“and yet, what was it to him?”</a:t>
            </a:r>
          </a:p>
        </p:txBody>
      </p:sp>
      <p:sp>
        <p:nvSpPr>
          <p:cNvPr id="13" name="TextBox 12"/>
          <p:cNvSpPr txBox="1"/>
          <p:nvPr/>
        </p:nvSpPr>
        <p:spPr>
          <a:xfrm>
            <a:off x="171949" y="2390765"/>
            <a:ext cx="4145670" cy="3754874"/>
          </a:xfrm>
          <a:prstGeom prst="rect">
            <a:avLst/>
          </a:prstGeom>
          <a:solidFill>
            <a:schemeClr val="bg2"/>
          </a:solidFill>
        </p:spPr>
        <p:txBody>
          <a:bodyPr wrap="square" rtlCol="0">
            <a:spAutoFit/>
          </a:bodyPr>
          <a:lstStyle/>
          <a:p>
            <a:r>
              <a:rPr lang="en-NZ" sz="1700" dirty="0" smtClean="0">
                <a:latin typeface="Century Gothic" panose="020B0502020202020204" pitchFamily="34" charset="0"/>
              </a:rPr>
              <a:t>“Something to sell? That wasn’t how it sounded.”</a:t>
            </a:r>
          </a:p>
          <a:p>
            <a:r>
              <a:rPr lang="en-NZ" sz="1700" b="1" dirty="0" smtClean="0">
                <a:latin typeface="Century Gothic" panose="020B0502020202020204" pitchFamily="34" charset="0"/>
              </a:rPr>
              <a:t>Judgemental </a:t>
            </a:r>
            <a:r>
              <a:rPr lang="en-NZ" sz="1700" dirty="0" smtClean="0">
                <a:latin typeface="Century Gothic" panose="020B0502020202020204" pitchFamily="34" charset="0"/>
              </a:rPr>
              <a:t>“(If overjoyed he was) at </a:t>
            </a:r>
            <a:r>
              <a:rPr lang="en-NZ" sz="1700" i="1" dirty="0" smtClean="0">
                <a:latin typeface="Century Gothic" panose="020B0502020202020204" pitchFamily="34" charset="0"/>
              </a:rPr>
              <a:t>having got me</a:t>
            </a:r>
            <a:r>
              <a:rPr lang="en-NZ" sz="1700" dirty="0" smtClean="0">
                <a:latin typeface="Century Gothic" panose="020B0502020202020204" pitchFamily="34" charset="0"/>
              </a:rPr>
              <a:t>.”</a:t>
            </a:r>
          </a:p>
          <a:p>
            <a:r>
              <a:rPr lang="en-NZ" sz="1700" dirty="0" smtClean="0">
                <a:latin typeface="Century Gothic" panose="020B0502020202020204" pitchFamily="34" charset="0"/>
              </a:rPr>
              <a:t>“To keep me from </a:t>
            </a:r>
            <a:r>
              <a:rPr lang="en-NZ" sz="1700" i="1" dirty="0" smtClean="0">
                <a:latin typeface="Century Gothic" panose="020B0502020202020204" pitchFamily="34" charset="0"/>
              </a:rPr>
              <a:t>suspecting</a:t>
            </a:r>
            <a:r>
              <a:rPr lang="en-NZ" sz="1700" dirty="0" smtClean="0">
                <a:latin typeface="Century Gothic" panose="020B0502020202020204" pitchFamily="34" charset="0"/>
              </a:rPr>
              <a:t> him…</a:t>
            </a:r>
            <a:r>
              <a:rPr lang="en-NZ" sz="1700" i="1" dirty="0" smtClean="0">
                <a:latin typeface="Century Gothic" panose="020B0502020202020204" pitchFamily="34" charset="0"/>
              </a:rPr>
              <a:t>Needlessly</a:t>
            </a:r>
            <a:r>
              <a:rPr lang="en-NZ" sz="1700" dirty="0" smtClean="0">
                <a:latin typeface="Century Gothic" panose="020B0502020202020204" pitchFamily="34" charset="0"/>
              </a:rPr>
              <a:t> soon” “Used these to </a:t>
            </a:r>
            <a:r>
              <a:rPr lang="en-NZ" sz="1700" i="1" dirty="0" smtClean="0">
                <a:latin typeface="Century Gothic" panose="020B0502020202020204" pitchFamily="34" charset="0"/>
              </a:rPr>
              <a:t>unscrupulously </a:t>
            </a:r>
            <a:r>
              <a:rPr lang="en-NZ" sz="1700" dirty="0" smtClean="0">
                <a:latin typeface="Century Gothic" panose="020B0502020202020204" pitchFamily="34" charset="0"/>
              </a:rPr>
              <a:t>bring me”</a:t>
            </a:r>
          </a:p>
          <a:p>
            <a:r>
              <a:rPr lang="en-NZ" sz="1700" b="1" dirty="0" smtClean="0">
                <a:latin typeface="Century Gothic" panose="020B0502020202020204" pitchFamily="34" charset="0"/>
              </a:rPr>
              <a:t>Educated</a:t>
            </a:r>
            <a:r>
              <a:rPr lang="en-NZ" sz="1700" dirty="0" smtClean="0">
                <a:latin typeface="Century Gothic" panose="020B0502020202020204" pitchFamily="34" charset="0"/>
              </a:rPr>
              <a:t> Serpentine, disarmed</a:t>
            </a:r>
            <a:endParaRPr lang="en-NZ" sz="1700" b="1" dirty="0" smtClean="0">
              <a:latin typeface="Century Gothic" panose="020B0502020202020204" pitchFamily="34" charset="0"/>
            </a:endParaRPr>
          </a:p>
          <a:p>
            <a:r>
              <a:rPr lang="en-NZ" sz="1700" b="1" dirty="0" smtClean="0">
                <a:latin typeface="Century Gothic" panose="020B0502020202020204" pitchFamily="34" charset="0"/>
              </a:rPr>
              <a:t>Reflective / over-thinker</a:t>
            </a:r>
          </a:p>
          <a:p>
            <a:r>
              <a:rPr lang="en-NZ" sz="1700" dirty="0" smtClean="0">
                <a:latin typeface="Century Gothic" panose="020B0502020202020204" pitchFamily="34" charset="0"/>
              </a:rPr>
              <a:t>“So long as…in the measure of a neighbour.”</a:t>
            </a:r>
          </a:p>
          <a:p>
            <a:r>
              <a:rPr lang="en-NZ" sz="1700" b="1" dirty="0" smtClean="0">
                <a:latin typeface="Century Gothic" panose="020B0502020202020204" pitchFamily="34" charset="0"/>
              </a:rPr>
              <a:t>Unsure of his neighbour but surprised – possibly warm towards him? </a:t>
            </a:r>
            <a:r>
              <a:rPr lang="en-NZ" sz="1700" dirty="0" smtClean="0">
                <a:latin typeface="Century Gothic" panose="020B0502020202020204" pitchFamily="34" charset="0"/>
              </a:rPr>
              <a:t>Lack of quoted dialogue, “and </a:t>
            </a:r>
            <a:r>
              <a:rPr lang="en-NZ" sz="1700" i="1" dirty="0" smtClean="0">
                <a:latin typeface="Century Gothic" panose="020B0502020202020204" pitchFamily="34" charset="0"/>
              </a:rPr>
              <a:t>our </a:t>
            </a:r>
            <a:r>
              <a:rPr lang="en-NZ" sz="1700" dirty="0" smtClean="0">
                <a:latin typeface="Century Gothic" panose="020B0502020202020204" pitchFamily="34" charset="0"/>
              </a:rPr>
              <a:t>doubts”</a:t>
            </a:r>
            <a:endParaRPr lang="en-NZ" sz="1700" b="1" dirty="0">
              <a:latin typeface="Century Gothic" panose="020B0502020202020204" pitchFamily="34" charset="0"/>
            </a:endParaRPr>
          </a:p>
        </p:txBody>
      </p:sp>
    </p:spTree>
    <p:extLst>
      <p:ext uri="{BB962C8B-B14F-4D97-AF65-F5344CB8AC3E}">
        <p14:creationId xmlns:p14="http://schemas.microsoft.com/office/powerpoint/2010/main" val="38153249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62964" y="3181999"/>
            <a:ext cx="5147210" cy="1631216"/>
          </a:xfrm>
          <a:prstGeom prst="rect">
            <a:avLst/>
          </a:prstGeom>
          <a:solidFill>
            <a:schemeClr val="accent1">
              <a:lumMod val="20000"/>
              <a:lumOff val="80000"/>
            </a:schemeClr>
          </a:solidFill>
        </p:spPr>
        <p:txBody>
          <a:bodyPr wrap="square">
            <a:spAutoFit/>
          </a:bodyPr>
          <a:lstStyle/>
          <a:p>
            <a:r>
              <a:rPr lang="en-GB" sz="2000" dirty="0">
                <a:latin typeface="Century Gothic" panose="020B0502020202020204" pitchFamily="34" charset="0"/>
                <a:cs typeface="Arial" pitchFamily="34" charset="0"/>
              </a:rPr>
              <a:t>Baptiste in ‘The </a:t>
            </a:r>
            <a:r>
              <a:rPr lang="en-GB" sz="2000" dirty="0" err="1">
                <a:latin typeface="Century Gothic" panose="020B0502020202020204" pitchFamily="34" charset="0"/>
                <a:cs typeface="Arial" pitchFamily="34" charset="0"/>
              </a:rPr>
              <a:t>Ax</a:t>
            </a:r>
            <a:r>
              <a:rPr lang="en-GB" sz="2000" dirty="0">
                <a:latin typeface="Century Gothic" panose="020B0502020202020204" pitchFamily="34" charset="0"/>
                <a:cs typeface="Arial" pitchFamily="34" charset="0"/>
              </a:rPr>
              <a:t>-Helve’ </a:t>
            </a:r>
            <a:r>
              <a:rPr lang="en-GB" sz="2000" dirty="0" smtClean="0">
                <a:latin typeface="Century Gothic" panose="020B0502020202020204" pitchFamily="34" charset="0"/>
                <a:cs typeface="Arial" pitchFamily="34" charset="0"/>
              </a:rPr>
              <a:t>has limited English, shown through _______________ </a:t>
            </a:r>
            <a:r>
              <a:rPr lang="en-GB" sz="2000" dirty="0">
                <a:latin typeface="Century Gothic" panose="020B0502020202020204" pitchFamily="34" charset="0"/>
                <a:cs typeface="Arial" pitchFamily="34" charset="0"/>
              </a:rPr>
              <a:t>In </a:t>
            </a:r>
            <a:r>
              <a:rPr lang="en-GB" sz="2000" dirty="0" smtClean="0">
                <a:latin typeface="Century Gothic" panose="020B0502020202020204" pitchFamily="34" charset="0"/>
                <a:cs typeface="Arial" pitchFamily="34" charset="0"/>
              </a:rPr>
              <a:t>the pastoral tradition, </a:t>
            </a:r>
            <a:r>
              <a:rPr lang="en-GB" sz="2000" dirty="0">
                <a:latin typeface="Century Gothic" panose="020B0502020202020204" pitchFamily="34" charset="0"/>
                <a:cs typeface="Arial" pitchFamily="34" charset="0"/>
              </a:rPr>
              <a:t>those regarded as low, untutored or rustic may be represented as </a:t>
            </a:r>
            <a:r>
              <a:rPr lang="en-GB" sz="2000" dirty="0" smtClean="0">
                <a:latin typeface="Century Gothic" panose="020B0502020202020204" pitchFamily="34" charset="0"/>
                <a:cs typeface="Arial" pitchFamily="34" charset="0"/>
              </a:rPr>
              <a:t>insightful.  </a:t>
            </a:r>
            <a:endParaRPr lang="en-NZ" sz="2000" dirty="0"/>
          </a:p>
        </p:txBody>
      </p:sp>
      <p:grpSp>
        <p:nvGrpSpPr>
          <p:cNvPr id="3" name="Group 2"/>
          <p:cNvGrpSpPr/>
          <p:nvPr/>
        </p:nvGrpSpPr>
        <p:grpSpPr>
          <a:xfrm>
            <a:off x="831233" y="3073937"/>
            <a:ext cx="2279985" cy="1800065"/>
            <a:chOff x="4781795" y="2755521"/>
            <a:chExt cx="3342399" cy="2747313"/>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33299"/>
            <a:stretch/>
          </p:blipFill>
          <p:spPr>
            <a:xfrm>
              <a:off x="4781795" y="2755521"/>
              <a:ext cx="3342399" cy="2630784"/>
            </a:xfrm>
            <a:prstGeom prst="rect">
              <a:avLst/>
            </a:prstGeom>
          </p:spPr>
        </p:pic>
        <p:sp>
          <p:nvSpPr>
            <p:cNvPr id="5" name="TextBox 4"/>
            <p:cNvSpPr txBox="1"/>
            <p:nvPr/>
          </p:nvSpPr>
          <p:spPr>
            <a:xfrm>
              <a:off x="6162872" y="4892174"/>
              <a:ext cx="1961322" cy="610660"/>
            </a:xfrm>
            <a:prstGeom prst="rect">
              <a:avLst/>
            </a:prstGeom>
            <a:solidFill>
              <a:schemeClr val="bg1"/>
            </a:solidFill>
          </p:spPr>
          <p:txBody>
            <a:bodyPr wrap="square" rtlCol="0">
              <a:spAutoFit/>
            </a:bodyPr>
            <a:lstStyle/>
            <a:p>
              <a:pPr algn="ctr"/>
              <a:r>
                <a:rPr lang="en-NZ" sz="2000" dirty="0" smtClean="0">
                  <a:latin typeface="Century Gothic" panose="020B0502020202020204" pitchFamily="34" charset="0"/>
                </a:rPr>
                <a:t>Baptiste</a:t>
              </a:r>
              <a:endParaRPr lang="en-NZ" sz="2000" dirty="0">
                <a:latin typeface="Century Gothic" panose="020B0502020202020204" pitchFamily="34" charset="0"/>
              </a:endParaRPr>
            </a:p>
          </p:txBody>
        </p:sp>
      </p:grpSp>
      <p:sp>
        <p:nvSpPr>
          <p:cNvPr id="6" name="TextBox 5"/>
          <p:cNvSpPr txBox="1"/>
          <p:nvPr/>
        </p:nvSpPr>
        <p:spPr>
          <a:xfrm>
            <a:off x="1828800" y="681151"/>
            <a:ext cx="6111026" cy="523220"/>
          </a:xfrm>
          <a:prstGeom prst="rect">
            <a:avLst/>
          </a:prstGeom>
          <a:noFill/>
        </p:spPr>
        <p:txBody>
          <a:bodyPr wrap="square" rtlCol="0">
            <a:spAutoFit/>
          </a:bodyPr>
          <a:lstStyle/>
          <a:p>
            <a:r>
              <a:rPr lang="en-NZ" sz="2800" b="1" dirty="0" smtClean="0">
                <a:latin typeface="Century Gothic" panose="020B0502020202020204" pitchFamily="34" charset="0"/>
              </a:rPr>
              <a:t>Trope of Simple-Minded Wisdom</a:t>
            </a:r>
            <a:endParaRPr lang="en-NZ" sz="2800" b="1" dirty="0">
              <a:latin typeface="Century Gothic" panose="020B0502020202020204" pitchFamily="34" charset="0"/>
            </a:endParaRPr>
          </a:p>
        </p:txBody>
      </p:sp>
      <p:sp>
        <p:nvSpPr>
          <p:cNvPr id="7" name="Rectangle 6"/>
          <p:cNvSpPr/>
          <p:nvPr/>
        </p:nvSpPr>
        <p:spPr>
          <a:xfrm>
            <a:off x="734095" y="1225626"/>
            <a:ext cx="7753081" cy="1015663"/>
          </a:xfrm>
          <a:prstGeom prst="rect">
            <a:avLst/>
          </a:prstGeom>
        </p:spPr>
        <p:txBody>
          <a:bodyPr wrap="square">
            <a:spAutoFit/>
          </a:bodyPr>
          <a:lstStyle/>
          <a:p>
            <a:r>
              <a:rPr lang="en-NZ" sz="2000" dirty="0">
                <a:latin typeface="Century Gothic" panose="020B0502020202020204" pitchFamily="34" charset="0"/>
              </a:rPr>
              <a:t>A "simple" character (particularly a servant or rural character) displays uncommon wisdom — usually much to the surprise of an arrogant main character.</a:t>
            </a:r>
          </a:p>
        </p:txBody>
      </p:sp>
      <p:sp>
        <p:nvSpPr>
          <p:cNvPr id="9" name="TextBox 8"/>
          <p:cNvSpPr txBox="1"/>
          <p:nvPr/>
        </p:nvSpPr>
        <p:spPr>
          <a:xfrm>
            <a:off x="341454" y="2451667"/>
            <a:ext cx="8538359" cy="461665"/>
          </a:xfrm>
          <a:prstGeom prst="rect">
            <a:avLst/>
          </a:prstGeom>
          <a:noFill/>
        </p:spPr>
        <p:txBody>
          <a:bodyPr wrap="square" rtlCol="0">
            <a:spAutoFit/>
          </a:bodyPr>
          <a:lstStyle/>
          <a:p>
            <a:r>
              <a:rPr lang="en-NZ" sz="2400" i="1" dirty="0" smtClean="0"/>
              <a:t>“Do you know, what we talked about was knowledge?”</a:t>
            </a:r>
            <a:endParaRPr lang="en-NZ" sz="2400" i="1" dirty="0"/>
          </a:p>
        </p:txBody>
      </p:sp>
      <p:sp>
        <p:nvSpPr>
          <p:cNvPr id="10" name="TextBox 9"/>
          <p:cNvSpPr txBox="1"/>
          <p:nvPr/>
        </p:nvSpPr>
        <p:spPr>
          <a:xfrm>
            <a:off x="954188" y="5008029"/>
            <a:ext cx="7312893" cy="830997"/>
          </a:xfrm>
          <a:prstGeom prst="rect">
            <a:avLst/>
          </a:prstGeom>
          <a:noFill/>
        </p:spPr>
        <p:txBody>
          <a:bodyPr wrap="square" rtlCol="0">
            <a:spAutoFit/>
          </a:bodyPr>
          <a:lstStyle/>
          <a:p>
            <a:r>
              <a:rPr lang="en-NZ" sz="2400" i="1" dirty="0" smtClean="0"/>
              <a:t>“He showed me that the lines of a good helve were native to the grain before the knife.”</a:t>
            </a:r>
            <a:endParaRPr lang="en-NZ" sz="2400" i="1" dirty="0"/>
          </a:p>
        </p:txBody>
      </p:sp>
    </p:spTree>
    <p:extLst>
      <p:ext uri="{BB962C8B-B14F-4D97-AF65-F5344CB8AC3E}">
        <p14:creationId xmlns:p14="http://schemas.microsoft.com/office/powerpoint/2010/main" val="1419635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r="3975"/>
          <a:stretch/>
        </p:blipFill>
        <p:spPr>
          <a:xfrm>
            <a:off x="5949767" y="3635460"/>
            <a:ext cx="3040230" cy="2246769"/>
          </a:xfrm>
          <a:prstGeom prst="rect">
            <a:avLst/>
          </a:prstGeom>
        </p:spPr>
      </p:pic>
      <p:sp>
        <p:nvSpPr>
          <p:cNvPr id="4" name="TextBox 3"/>
          <p:cNvSpPr txBox="1"/>
          <p:nvPr/>
        </p:nvSpPr>
        <p:spPr>
          <a:xfrm>
            <a:off x="833112" y="3646279"/>
            <a:ext cx="4961296" cy="2246769"/>
          </a:xfrm>
          <a:prstGeom prst="rect">
            <a:avLst/>
          </a:prstGeom>
          <a:solidFill>
            <a:schemeClr val="accent2">
              <a:lumMod val="20000"/>
              <a:lumOff val="80000"/>
            </a:schemeClr>
          </a:solidFill>
        </p:spPr>
        <p:txBody>
          <a:bodyPr wrap="square" rtlCol="0">
            <a:spAutoFit/>
          </a:bodyPr>
          <a:lstStyle/>
          <a:p>
            <a:r>
              <a:rPr lang="en-NZ" sz="2000" i="1" dirty="0" smtClean="0">
                <a:latin typeface="Century Gothic" panose="020B0502020202020204" pitchFamily="34" charset="0"/>
              </a:rPr>
              <a:t>Discuss with your table:</a:t>
            </a:r>
            <a:endParaRPr lang="en-NZ" sz="2000" i="1" dirty="0">
              <a:latin typeface="Century Gothic" panose="020B0502020202020204" pitchFamily="34" charset="0"/>
            </a:endParaRPr>
          </a:p>
          <a:p>
            <a:pPr marL="342900" indent="-342900">
              <a:buAutoNum type="arabicPeriod"/>
            </a:pPr>
            <a:r>
              <a:rPr lang="en-NZ" sz="2000" dirty="0" smtClean="0">
                <a:latin typeface="Century Gothic" panose="020B0502020202020204" pitchFamily="34" charset="0"/>
              </a:rPr>
              <a:t>What is Frost trying to communicate about art through this simile?</a:t>
            </a:r>
          </a:p>
          <a:p>
            <a:pPr marL="342900" indent="-342900">
              <a:buAutoNum type="arabicPeriod"/>
            </a:pPr>
            <a:r>
              <a:rPr lang="en-NZ" sz="2000" dirty="0" smtClean="0">
                <a:latin typeface="Century Gothic" panose="020B0502020202020204" pitchFamily="34" charset="0"/>
              </a:rPr>
              <a:t>What tone do you detect in Frost’s quote – how would you describe Frost’s attitude towards Canadian woodchoppers?</a:t>
            </a:r>
            <a:endParaRPr lang="en-NZ" sz="2000" dirty="0">
              <a:latin typeface="Century Gothic" panose="020B0502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29064" y="809585"/>
            <a:ext cx="1649671" cy="2474507"/>
          </a:xfrm>
          <a:prstGeom prst="rect">
            <a:avLst/>
          </a:prstGeom>
        </p:spPr>
      </p:pic>
      <p:sp>
        <p:nvSpPr>
          <p:cNvPr id="7" name="Rounded Rectangular Callout 6"/>
          <p:cNvSpPr/>
          <p:nvPr/>
        </p:nvSpPr>
        <p:spPr>
          <a:xfrm>
            <a:off x="644893" y="693019"/>
            <a:ext cx="6392529" cy="2794222"/>
          </a:xfrm>
          <a:prstGeom prst="wedgeRoundRectCallout">
            <a:avLst>
              <a:gd name="adj1" fmla="val 46321"/>
              <a:gd name="adj2" fmla="val 84546"/>
              <a:gd name="adj3" fmla="val 16667"/>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3" name="TextBox 2"/>
          <p:cNvSpPr txBox="1"/>
          <p:nvPr/>
        </p:nvSpPr>
        <p:spPr>
          <a:xfrm>
            <a:off x="984692" y="782120"/>
            <a:ext cx="6052730" cy="2677656"/>
          </a:xfrm>
          <a:prstGeom prst="rect">
            <a:avLst/>
          </a:prstGeom>
          <a:noFill/>
        </p:spPr>
        <p:txBody>
          <a:bodyPr wrap="square" rtlCol="0">
            <a:spAutoFit/>
          </a:bodyPr>
          <a:lstStyle/>
          <a:p>
            <a:r>
              <a:rPr lang="en-GB" sz="2400" i="1" dirty="0"/>
              <a:t>‘You know the Canadian woodchoppers whittle their </a:t>
            </a:r>
            <a:r>
              <a:rPr lang="en-GB" sz="2400" i="1" dirty="0" err="1"/>
              <a:t>ax</a:t>
            </a:r>
            <a:r>
              <a:rPr lang="en-GB" sz="2400" i="1" dirty="0"/>
              <a:t>-handles, following the curve of the grain, and they’re strong and beautiful</a:t>
            </a:r>
            <a:r>
              <a:rPr lang="en-GB" sz="2400" b="1" i="1" dirty="0" smtClean="0"/>
              <a:t>. </a:t>
            </a:r>
            <a:r>
              <a:rPr lang="en-GB" sz="2400" b="1" i="1" dirty="0"/>
              <a:t>Art should follow lines in nature, like the grain of an </a:t>
            </a:r>
            <a:r>
              <a:rPr lang="en-GB" sz="2400" b="1" i="1" dirty="0" err="1"/>
              <a:t>ax</a:t>
            </a:r>
            <a:r>
              <a:rPr lang="en-GB" sz="2400" b="1" i="1" dirty="0"/>
              <a:t>-handle</a:t>
            </a:r>
            <a:r>
              <a:rPr lang="en-GB" sz="2400" b="1" i="1" dirty="0" smtClean="0"/>
              <a:t>. </a:t>
            </a:r>
            <a:r>
              <a:rPr lang="en-GB" sz="2400" b="1" i="1" dirty="0"/>
              <a:t>False art puts curves on things that haven’t any curves</a:t>
            </a:r>
            <a:r>
              <a:rPr lang="en-GB" sz="2400" b="1" i="1" dirty="0" smtClean="0"/>
              <a:t>’</a:t>
            </a:r>
            <a:endParaRPr lang="en-NZ" sz="2400" dirty="0"/>
          </a:p>
        </p:txBody>
      </p:sp>
    </p:spTree>
    <p:extLst>
      <p:ext uri="{BB962C8B-B14F-4D97-AF65-F5344CB8AC3E}">
        <p14:creationId xmlns:p14="http://schemas.microsoft.com/office/powerpoint/2010/main" val="23187930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929942" y="3154588"/>
            <a:ext cx="5367035" cy="1938992"/>
          </a:xfrm>
          <a:prstGeom prst="rect">
            <a:avLst/>
          </a:prstGeom>
          <a:solidFill>
            <a:schemeClr val="accent1">
              <a:lumMod val="20000"/>
              <a:lumOff val="80000"/>
            </a:schemeClr>
          </a:solidFill>
        </p:spPr>
        <p:txBody>
          <a:bodyPr wrap="square">
            <a:spAutoFit/>
          </a:bodyPr>
          <a:lstStyle/>
          <a:p>
            <a:r>
              <a:rPr lang="en-GB" sz="2400" dirty="0" smtClean="0">
                <a:latin typeface="Century Gothic" panose="020B0502020202020204" pitchFamily="34" charset="0"/>
                <a:cs typeface="Arial" pitchFamily="34" charset="0"/>
              </a:rPr>
              <a:t>Baptiste’s wife too, presented by Frost as slightly witch-like, adds to the depiction of this couple </a:t>
            </a:r>
            <a:r>
              <a:rPr lang="en-GB" sz="2400" dirty="0">
                <a:latin typeface="Century Gothic" panose="020B0502020202020204" pitchFamily="34" charset="0"/>
                <a:cs typeface="Arial" pitchFamily="34" charset="0"/>
              </a:rPr>
              <a:t>as holding </a:t>
            </a:r>
            <a:r>
              <a:rPr lang="en-GB" sz="2400" dirty="0" smtClean="0">
                <a:latin typeface="Century Gothic" panose="020B0502020202020204" pitchFamily="34" charset="0"/>
                <a:cs typeface="Arial" pitchFamily="34" charset="0"/>
              </a:rPr>
              <a:t>wisdom that comes from the “simple” or unexpected.</a:t>
            </a:r>
            <a:endParaRPr lang="en-NZ" sz="2400" dirty="0"/>
          </a:p>
        </p:txBody>
      </p:sp>
      <p:sp>
        <p:nvSpPr>
          <p:cNvPr id="6" name="TextBox 5"/>
          <p:cNvSpPr txBox="1"/>
          <p:nvPr/>
        </p:nvSpPr>
        <p:spPr>
          <a:xfrm>
            <a:off x="1828800" y="669581"/>
            <a:ext cx="6111026" cy="523220"/>
          </a:xfrm>
          <a:prstGeom prst="rect">
            <a:avLst/>
          </a:prstGeom>
          <a:noFill/>
        </p:spPr>
        <p:txBody>
          <a:bodyPr wrap="square" rtlCol="0">
            <a:spAutoFit/>
          </a:bodyPr>
          <a:lstStyle/>
          <a:p>
            <a:r>
              <a:rPr lang="en-NZ" sz="2800" b="1" dirty="0" smtClean="0">
                <a:latin typeface="Century Gothic" panose="020B0502020202020204" pitchFamily="34" charset="0"/>
              </a:rPr>
              <a:t>Trope of Simple-Minded Wisdom</a:t>
            </a:r>
            <a:endParaRPr lang="en-NZ" sz="2800" b="1" dirty="0">
              <a:latin typeface="Century Gothic" panose="020B0502020202020204" pitchFamily="34" charset="0"/>
            </a:endParaRPr>
          </a:p>
        </p:txBody>
      </p:sp>
      <p:sp>
        <p:nvSpPr>
          <p:cNvPr id="7" name="Rectangle 6"/>
          <p:cNvSpPr/>
          <p:nvPr/>
        </p:nvSpPr>
        <p:spPr>
          <a:xfrm>
            <a:off x="734095" y="1148955"/>
            <a:ext cx="7753081" cy="1015663"/>
          </a:xfrm>
          <a:prstGeom prst="rect">
            <a:avLst/>
          </a:prstGeom>
        </p:spPr>
        <p:txBody>
          <a:bodyPr wrap="square">
            <a:spAutoFit/>
          </a:bodyPr>
          <a:lstStyle/>
          <a:p>
            <a:r>
              <a:rPr lang="en-NZ" sz="2000" dirty="0">
                <a:latin typeface="Century Gothic" panose="020B0502020202020204" pitchFamily="34" charset="0"/>
              </a:rPr>
              <a:t>A "simple" character (particularly a servant or rural character) displays uncommon wisdom — usually much to the surprise of an arrogant main character.</a:t>
            </a:r>
          </a:p>
        </p:txBody>
      </p:sp>
      <p:sp>
        <p:nvSpPr>
          <p:cNvPr id="9" name="TextBox 8"/>
          <p:cNvSpPr txBox="1"/>
          <p:nvPr/>
        </p:nvSpPr>
        <p:spPr>
          <a:xfrm>
            <a:off x="734095" y="2120772"/>
            <a:ext cx="7946263" cy="830997"/>
          </a:xfrm>
          <a:prstGeom prst="rect">
            <a:avLst/>
          </a:prstGeom>
          <a:noFill/>
        </p:spPr>
        <p:txBody>
          <a:bodyPr wrap="square" rtlCol="0">
            <a:spAutoFit/>
          </a:bodyPr>
          <a:lstStyle/>
          <a:p>
            <a:r>
              <a:rPr lang="en-NZ" sz="2400" i="1" dirty="0" smtClean="0"/>
              <a:t>“Mrs Baptiste came in and rocked a chair that had as many motions as the world”</a:t>
            </a:r>
            <a:endParaRPr lang="en-NZ" sz="2400" i="1" dirty="0"/>
          </a:p>
        </p:txBody>
      </p:sp>
      <p:sp>
        <p:nvSpPr>
          <p:cNvPr id="10" name="TextBox 9"/>
          <p:cNvSpPr txBox="1"/>
          <p:nvPr/>
        </p:nvSpPr>
        <p:spPr>
          <a:xfrm>
            <a:off x="2833353" y="5175387"/>
            <a:ext cx="5653823" cy="830997"/>
          </a:xfrm>
          <a:prstGeom prst="rect">
            <a:avLst/>
          </a:prstGeom>
          <a:noFill/>
        </p:spPr>
        <p:txBody>
          <a:bodyPr wrap="square" rtlCol="0">
            <a:spAutoFit/>
          </a:bodyPr>
          <a:lstStyle/>
          <a:p>
            <a:r>
              <a:rPr lang="en-NZ" sz="2400" i="1" dirty="0" smtClean="0"/>
              <a:t>“…as if she understood what passed between us, she was only feigning.”</a:t>
            </a:r>
            <a:endParaRPr lang="en-NZ" sz="2400" i="1" dirty="0"/>
          </a:p>
        </p:txBody>
      </p:sp>
      <p:pic>
        <p:nvPicPr>
          <p:cNvPr id="8" name="Picture 7"/>
          <p:cNvPicPr>
            <a:picLocks noChangeAspect="1"/>
          </p:cNvPicPr>
          <p:nvPr/>
        </p:nvPicPr>
        <p:blipFill>
          <a:blip r:embed="rId2"/>
          <a:stretch>
            <a:fillRect/>
          </a:stretch>
        </p:blipFill>
        <p:spPr>
          <a:xfrm>
            <a:off x="824248" y="3104900"/>
            <a:ext cx="1783204" cy="2901484"/>
          </a:xfrm>
          <a:prstGeom prst="rect">
            <a:avLst/>
          </a:prstGeom>
        </p:spPr>
      </p:pic>
    </p:spTree>
    <p:extLst>
      <p:ext uri="{BB962C8B-B14F-4D97-AF65-F5344CB8AC3E}">
        <p14:creationId xmlns:p14="http://schemas.microsoft.com/office/powerpoint/2010/main" val="150006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449552" y="743191"/>
            <a:ext cx="7444192" cy="5433475"/>
          </a:xfrm>
          <a:prstGeom prst="rect">
            <a:avLst/>
          </a:prstGeom>
          <a:noFill/>
        </p:spPr>
        <p:txBody>
          <a:bodyPr wrap="square" rtlCol="0">
            <a:spAutoFit/>
          </a:bodyPr>
          <a:lstStyle/>
          <a:p>
            <a:pPr>
              <a:lnSpc>
                <a:spcPts val="3000"/>
              </a:lnSpc>
            </a:pPr>
            <a:r>
              <a:rPr lang="en-NZ" b="1" dirty="0"/>
              <a:t>The </a:t>
            </a:r>
            <a:r>
              <a:rPr lang="en-NZ" b="1" dirty="0" err="1"/>
              <a:t>Ax</a:t>
            </a:r>
            <a:r>
              <a:rPr lang="en-NZ" b="1" dirty="0"/>
              <a:t>-Helve</a:t>
            </a:r>
            <a:endParaRPr lang="en-NZ" dirty="0"/>
          </a:p>
          <a:p>
            <a:pPr>
              <a:lnSpc>
                <a:spcPts val="3000"/>
              </a:lnSpc>
            </a:pPr>
            <a:r>
              <a:rPr lang="en-NZ" dirty="0"/>
              <a:t>I've known ere now an interfering branch </a:t>
            </a:r>
            <a:br>
              <a:rPr lang="en-NZ" dirty="0"/>
            </a:br>
            <a:r>
              <a:rPr lang="en-NZ" dirty="0"/>
              <a:t>Of alder catch my lifted </a:t>
            </a:r>
            <a:r>
              <a:rPr lang="en-NZ" dirty="0" err="1"/>
              <a:t>ax</a:t>
            </a:r>
            <a:r>
              <a:rPr lang="en-NZ" dirty="0"/>
              <a:t> behind me. </a:t>
            </a:r>
            <a:br>
              <a:rPr lang="en-NZ" dirty="0"/>
            </a:br>
            <a:r>
              <a:rPr lang="en-NZ" dirty="0"/>
              <a:t>But that was in the woods, to hold my hand </a:t>
            </a:r>
            <a:br>
              <a:rPr lang="en-NZ" dirty="0"/>
            </a:br>
            <a:r>
              <a:rPr lang="en-NZ" dirty="0"/>
              <a:t>From striking at another alder's roots, </a:t>
            </a:r>
            <a:br>
              <a:rPr lang="en-NZ" dirty="0"/>
            </a:br>
            <a:r>
              <a:rPr lang="en-NZ" dirty="0"/>
              <a:t>And that was, as I say, an alder branch. </a:t>
            </a:r>
            <a:br>
              <a:rPr lang="en-NZ" dirty="0"/>
            </a:br>
            <a:r>
              <a:rPr lang="en-NZ" dirty="0"/>
              <a:t>This was a man, Baptiste, who stole one day </a:t>
            </a:r>
            <a:br>
              <a:rPr lang="en-NZ" dirty="0"/>
            </a:br>
            <a:r>
              <a:rPr lang="en-NZ" dirty="0"/>
              <a:t>Behind me on the snow in my own yard </a:t>
            </a:r>
            <a:br>
              <a:rPr lang="en-NZ" dirty="0"/>
            </a:br>
            <a:r>
              <a:rPr lang="en-NZ" dirty="0"/>
              <a:t>Where I was working at the chopping block, </a:t>
            </a:r>
            <a:br>
              <a:rPr lang="en-NZ" dirty="0"/>
            </a:br>
            <a:r>
              <a:rPr lang="en-NZ" dirty="0"/>
              <a:t>And cutting nothing not cut down already. </a:t>
            </a:r>
            <a:br>
              <a:rPr lang="en-NZ" dirty="0"/>
            </a:br>
            <a:r>
              <a:rPr lang="en-NZ" dirty="0"/>
              <a:t>He caught my </a:t>
            </a:r>
            <a:r>
              <a:rPr lang="en-NZ" dirty="0" err="1"/>
              <a:t>ax</a:t>
            </a:r>
            <a:r>
              <a:rPr lang="en-NZ" dirty="0"/>
              <a:t> expertly on the rise, </a:t>
            </a:r>
            <a:br>
              <a:rPr lang="en-NZ" dirty="0"/>
            </a:br>
            <a:r>
              <a:rPr lang="en-NZ" dirty="0"/>
              <a:t>When all my strength put forth was in his </a:t>
            </a:r>
            <a:r>
              <a:rPr lang="en-NZ" dirty="0" err="1"/>
              <a:t>favor</a:t>
            </a:r>
            <a:r>
              <a:rPr lang="en-NZ" dirty="0"/>
              <a:t>, </a:t>
            </a:r>
            <a:br>
              <a:rPr lang="en-NZ" dirty="0"/>
            </a:br>
            <a:r>
              <a:rPr lang="en-NZ" dirty="0"/>
              <a:t>Held it a moment where it was, to calm me, </a:t>
            </a:r>
            <a:br>
              <a:rPr lang="en-NZ" dirty="0"/>
            </a:br>
            <a:r>
              <a:rPr lang="en-NZ" dirty="0"/>
              <a:t>Then took it from me – and I let him take </a:t>
            </a:r>
            <a:r>
              <a:rPr lang="en-NZ" dirty="0" smtClean="0"/>
              <a:t>it</a:t>
            </a:r>
            <a:endParaRPr lang="en-NZ" sz="2000" dirty="0"/>
          </a:p>
        </p:txBody>
      </p:sp>
    </p:spTree>
    <p:extLst>
      <p:ext uri="{BB962C8B-B14F-4D97-AF65-F5344CB8AC3E}">
        <p14:creationId xmlns:p14="http://schemas.microsoft.com/office/powerpoint/2010/main" val="315949070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122292" y="836205"/>
            <a:ext cx="7444192" cy="5086457"/>
          </a:xfrm>
          <a:prstGeom prst="rect">
            <a:avLst/>
          </a:prstGeom>
          <a:noFill/>
        </p:spPr>
        <p:txBody>
          <a:bodyPr wrap="square" rtlCol="0">
            <a:spAutoFit/>
          </a:bodyPr>
          <a:lstStyle/>
          <a:p>
            <a:pPr>
              <a:lnSpc>
                <a:spcPts val="2800"/>
              </a:lnSpc>
            </a:pPr>
            <a:r>
              <a:rPr lang="en-NZ" dirty="0" smtClean="0"/>
              <a:t>I </a:t>
            </a:r>
            <a:r>
              <a:rPr lang="en-NZ" dirty="0"/>
              <a:t>didn't know him well enough to know </a:t>
            </a:r>
            <a:br>
              <a:rPr lang="en-NZ" dirty="0"/>
            </a:br>
            <a:r>
              <a:rPr lang="en-NZ" dirty="0"/>
              <a:t>What it was all about. There might be something </a:t>
            </a:r>
            <a:br>
              <a:rPr lang="en-NZ" dirty="0"/>
            </a:br>
            <a:r>
              <a:rPr lang="en-NZ" dirty="0"/>
              <a:t>He had in mind to say to a bad </a:t>
            </a:r>
            <a:r>
              <a:rPr lang="en-NZ" dirty="0" err="1"/>
              <a:t>neighbor</a:t>
            </a:r>
            <a:r>
              <a:rPr lang="en-NZ" dirty="0"/>
              <a:t> </a:t>
            </a:r>
            <a:br>
              <a:rPr lang="en-NZ" dirty="0"/>
            </a:br>
            <a:r>
              <a:rPr lang="en-NZ" dirty="0"/>
              <a:t>He might prefer to say to him disarmed. </a:t>
            </a:r>
            <a:endParaRPr lang="en-NZ" dirty="0" smtClean="0"/>
          </a:p>
          <a:p>
            <a:pPr>
              <a:lnSpc>
                <a:spcPts val="2800"/>
              </a:lnSpc>
            </a:pPr>
            <a:r>
              <a:rPr lang="en-NZ" sz="2000" dirty="0"/>
              <a:t>But all he had to tell me in French-English </a:t>
            </a:r>
            <a:br>
              <a:rPr lang="en-NZ" sz="2000" dirty="0"/>
            </a:br>
            <a:r>
              <a:rPr lang="en-NZ" sz="2000" dirty="0"/>
              <a:t>Was what he thought of – not me, but my </a:t>
            </a:r>
            <a:r>
              <a:rPr lang="en-NZ" sz="2000" dirty="0" err="1"/>
              <a:t>ax</a:t>
            </a:r>
            <a:r>
              <a:rPr lang="en-NZ" sz="2000" dirty="0"/>
              <a:t>, </a:t>
            </a:r>
            <a:br>
              <a:rPr lang="en-NZ" sz="2000" dirty="0"/>
            </a:br>
            <a:r>
              <a:rPr lang="en-NZ" sz="2000" dirty="0"/>
              <a:t>Me only as I took my axe to heart</a:t>
            </a:r>
            <a:r>
              <a:rPr lang="en-NZ" sz="2000" dirty="0" smtClean="0"/>
              <a:t>.</a:t>
            </a:r>
            <a:r>
              <a:rPr lang="en-NZ" sz="2000" dirty="0"/>
              <a:t/>
            </a:r>
            <a:br>
              <a:rPr lang="en-NZ" sz="2000" dirty="0"/>
            </a:br>
            <a:r>
              <a:rPr lang="en-NZ" sz="2000" dirty="0"/>
              <a:t>It was the bad </a:t>
            </a:r>
            <a:r>
              <a:rPr lang="en-NZ" sz="2000" dirty="0" err="1"/>
              <a:t>ax</a:t>
            </a:r>
            <a:r>
              <a:rPr lang="en-NZ" sz="2000" dirty="0"/>
              <a:t>-helve someone had sold me - </a:t>
            </a:r>
            <a:br>
              <a:rPr lang="en-NZ" sz="2000" dirty="0"/>
            </a:br>
            <a:r>
              <a:rPr lang="en-NZ" sz="2000" dirty="0"/>
              <a:t>'Made on machine,' he said, ploughing the grain </a:t>
            </a:r>
            <a:br>
              <a:rPr lang="en-NZ" sz="2000" dirty="0"/>
            </a:br>
            <a:r>
              <a:rPr lang="en-NZ" sz="2000" dirty="0"/>
              <a:t>With a thick thumbnail to show how it ran </a:t>
            </a:r>
            <a:br>
              <a:rPr lang="en-NZ" sz="2000" dirty="0"/>
            </a:br>
            <a:r>
              <a:rPr lang="en-NZ" sz="2000" dirty="0"/>
              <a:t>Across the handle's long, drawn serpentine, </a:t>
            </a:r>
            <a:br>
              <a:rPr lang="en-NZ" sz="2000" dirty="0"/>
            </a:br>
            <a:r>
              <a:rPr lang="en-NZ" sz="2000" dirty="0"/>
              <a:t>Like the two strokes across a dollar sign. </a:t>
            </a:r>
            <a:br>
              <a:rPr lang="en-NZ" sz="2000" dirty="0"/>
            </a:br>
            <a:r>
              <a:rPr lang="en-NZ" sz="2000" dirty="0"/>
              <a:t>'You give her 'one good crack, she's snap </a:t>
            </a:r>
            <a:r>
              <a:rPr lang="en-NZ" sz="2000" dirty="0" err="1"/>
              <a:t>raght</a:t>
            </a:r>
            <a:r>
              <a:rPr lang="en-NZ" sz="2000" dirty="0"/>
              <a:t> off. </a:t>
            </a:r>
            <a:br>
              <a:rPr lang="en-NZ" sz="2000" dirty="0"/>
            </a:br>
            <a:r>
              <a:rPr lang="en-NZ" sz="2000" dirty="0"/>
              <a:t>Den where's your </a:t>
            </a:r>
            <a:r>
              <a:rPr lang="en-NZ" sz="2000" dirty="0" err="1"/>
              <a:t>hax-ead</a:t>
            </a:r>
            <a:r>
              <a:rPr lang="en-NZ" sz="2000" dirty="0"/>
              <a:t> flying </a:t>
            </a:r>
            <a:r>
              <a:rPr lang="en-NZ" sz="2000" dirty="0" err="1"/>
              <a:t>t'rough</a:t>
            </a:r>
            <a:r>
              <a:rPr lang="en-NZ" sz="2000" dirty="0"/>
              <a:t> de hair?' </a:t>
            </a:r>
          </a:p>
        </p:txBody>
      </p:sp>
    </p:spTree>
    <p:extLst>
      <p:ext uri="{BB962C8B-B14F-4D97-AF65-F5344CB8AC3E}">
        <p14:creationId xmlns:p14="http://schemas.microsoft.com/office/powerpoint/2010/main" val="226198781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607662" y="1022323"/>
            <a:ext cx="7083707" cy="5124480"/>
          </a:xfrm>
          <a:prstGeom prst="rect">
            <a:avLst/>
          </a:prstGeom>
          <a:noFill/>
        </p:spPr>
        <p:txBody>
          <a:bodyPr wrap="square" rtlCol="0">
            <a:spAutoFit/>
          </a:bodyPr>
          <a:lstStyle/>
          <a:p>
            <a:pPr>
              <a:lnSpc>
                <a:spcPct val="150000"/>
              </a:lnSpc>
            </a:pPr>
            <a:r>
              <a:rPr lang="en-NZ" dirty="0" smtClean="0"/>
              <a:t>Admitted</a:t>
            </a:r>
            <a:r>
              <a:rPr lang="en-NZ" dirty="0"/>
              <a:t>; and yet, what was that to him? </a:t>
            </a:r>
            <a:br>
              <a:rPr lang="en-NZ" dirty="0"/>
            </a:br>
            <a:r>
              <a:rPr lang="en-NZ" dirty="0"/>
              <a:t>'Come on my house and I put you one in </a:t>
            </a:r>
            <a:br>
              <a:rPr lang="en-NZ" dirty="0"/>
            </a:br>
            <a:r>
              <a:rPr lang="en-NZ" dirty="0"/>
              <a:t>What's las' awhile - good </a:t>
            </a:r>
            <a:r>
              <a:rPr lang="en-NZ" dirty="0" err="1"/>
              <a:t>hick'ry</a:t>
            </a:r>
            <a:r>
              <a:rPr lang="en-NZ" dirty="0"/>
              <a:t> what's grow crooked</a:t>
            </a:r>
            <a:r>
              <a:rPr lang="en-NZ" dirty="0" smtClean="0"/>
              <a:t>,</a:t>
            </a:r>
          </a:p>
          <a:p>
            <a:pPr>
              <a:lnSpc>
                <a:spcPct val="150000"/>
              </a:lnSpc>
            </a:pPr>
            <a:r>
              <a:rPr lang="en-NZ" dirty="0"/>
              <a:t>De second </a:t>
            </a:r>
            <a:r>
              <a:rPr lang="en-NZ" dirty="0" err="1"/>
              <a:t>growt</a:t>
            </a:r>
            <a:r>
              <a:rPr lang="en-NZ" dirty="0"/>
              <a:t>' I cut myself – tough, tough!' </a:t>
            </a:r>
            <a:br>
              <a:rPr lang="en-NZ" dirty="0"/>
            </a:br>
            <a:r>
              <a:rPr lang="en-NZ" dirty="0"/>
              <a:t/>
            </a:r>
            <a:br>
              <a:rPr lang="en-NZ" dirty="0"/>
            </a:br>
            <a:r>
              <a:rPr lang="en-NZ" dirty="0"/>
              <a:t>Something to sell? That wasn't how it sounded. </a:t>
            </a:r>
            <a:br>
              <a:rPr lang="en-NZ" dirty="0"/>
            </a:br>
            <a:r>
              <a:rPr lang="en-NZ" dirty="0"/>
              <a:t/>
            </a:r>
            <a:br>
              <a:rPr lang="en-NZ" dirty="0"/>
            </a:br>
            <a:r>
              <a:rPr lang="en-NZ" dirty="0"/>
              <a:t>'Den when you say you come? It's cost you nothing. </a:t>
            </a:r>
            <a:br>
              <a:rPr lang="en-NZ" dirty="0"/>
            </a:br>
            <a:r>
              <a:rPr lang="en-NZ" dirty="0"/>
              <a:t>To-</a:t>
            </a:r>
            <a:r>
              <a:rPr lang="en-NZ" dirty="0" err="1"/>
              <a:t>naght</a:t>
            </a:r>
            <a:r>
              <a:rPr lang="en-NZ" dirty="0"/>
              <a:t>?' </a:t>
            </a:r>
            <a:br>
              <a:rPr lang="en-NZ" dirty="0"/>
            </a:br>
            <a:r>
              <a:rPr lang="en-NZ" dirty="0"/>
              <a:t/>
            </a:r>
            <a:br>
              <a:rPr lang="en-NZ" dirty="0"/>
            </a:br>
            <a:r>
              <a:rPr lang="en-NZ" dirty="0"/>
              <a:t>As well to-night as any night. </a:t>
            </a:r>
            <a:r>
              <a:rPr lang="en-NZ" dirty="0" smtClean="0"/>
              <a:t> </a:t>
            </a:r>
            <a:r>
              <a:rPr lang="en-NZ" dirty="0"/>
              <a:t/>
            </a:r>
            <a:br>
              <a:rPr lang="en-NZ" dirty="0"/>
            </a:br>
            <a:endParaRPr lang="en-NZ" sz="2000" dirty="0"/>
          </a:p>
        </p:txBody>
      </p:sp>
    </p:spTree>
    <p:extLst>
      <p:ext uri="{BB962C8B-B14F-4D97-AF65-F5344CB8AC3E}">
        <p14:creationId xmlns:p14="http://schemas.microsoft.com/office/powerpoint/2010/main" val="46013487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619502" y="1063343"/>
            <a:ext cx="7083707" cy="5076774"/>
          </a:xfrm>
          <a:prstGeom prst="rect">
            <a:avLst/>
          </a:prstGeom>
          <a:noFill/>
        </p:spPr>
        <p:txBody>
          <a:bodyPr wrap="square" rtlCol="0">
            <a:spAutoFit/>
          </a:bodyPr>
          <a:lstStyle/>
          <a:p>
            <a:pPr>
              <a:lnSpc>
                <a:spcPct val="150000"/>
              </a:lnSpc>
            </a:pPr>
            <a:r>
              <a:rPr lang="en-NZ" dirty="0"/>
              <a:t>Beyond an over-warmth of kitchen stove </a:t>
            </a:r>
            <a:br>
              <a:rPr lang="en-NZ" dirty="0"/>
            </a:br>
            <a:r>
              <a:rPr lang="en-NZ" dirty="0"/>
              <a:t>My welcome differed from no other welcome. </a:t>
            </a:r>
            <a:br>
              <a:rPr lang="en-NZ" dirty="0"/>
            </a:br>
            <a:r>
              <a:rPr lang="en-NZ" dirty="0"/>
              <a:t>Baptiste knew best why I was where I was. </a:t>
            </a:r>
            <a:br>
              <a:rPr lang="en-NZ" dirty="0"/>
            </a:br>
            <a:r>
              <a:rPr lang="en-NZ" dirty="0"/>
              <a:t>So long as he would leave enough unsaid, </a:t>
            </a:r>
            <a:br>
              <a:rPr lang="en-NZ" dirty="0"/>
            </a:br>
            <a:r>
              <a:rPr lang="en-NZ" dirty="0"/>
              <a:t>I shouldn't mind his being overjoyed </a:t>
            </a:r>
            <a:br>
              <a:rPr lang="en-NZ" dirty="0"/>
            </a:br>
            <a:r>
              <a:rPr lang="en-NZ" dirty="0"/>
              <a:t>(If overjoyed he was) at having got me </a:t>
            </a:r>
            <a:br>
              <a:rPr lang="en-NZ" dirty="0"/>
            </a:br>
            <a:r>
              <a:rPr lang="en-NZ" dirty="0"/>
              <a:t>Where I must judge if what he knew about an </a:t>
            </a:r>
            <a:r>
              <a:rPr lang="en-NZ" dirty="0" err="1"/>
              <a:t>ax</a:t>
            </a:r>
            <a:r>
              <a:rPr lang="en-NZ" dirty="0"/>
              <a:t> </a:t>
            </a:r>
            <a:br>
              <a:rPr lang="en-NZ" dirty="0"/>
            </a:br>
            <a:r>
              <a:rPr lang="en-NZ" dirty="0"/>
              <a:t>That not everybody else knew was to count </a:t>
            </a:r>
            <a:br>
              <a:rPr lang="en-NZ" dirty="0"/>
            </a:br>
            <a:r>
              <a:rPr lang="en-NZ" dirty="0"/>
              <a:t>For nothing in the measure of a neighbour. </a:t>
            </a:r>
            <a:br>
              <a:rPr lang="en-NZ" dirty="0"/>
            </a:br>
            <a:r>
              <a:rPr lang="en-NZ" dirty="0"/>
              <a:t>Hard if, though cast away for life with Yankees, </a:t>
            </a:r>
            <a:br>
              <a:rPr lang="en-NZ" dirty="0"/>
            </a:br>
            <a:r>
              <a:rPr lang="en-NZ" dirty="0"/>
              <a:t>A Frenchman couldn't get his human rating! </a:t>
            </a:r>
            <a:br>
              <a:rPr lang="en-NZ" dirty="0"/>
            </a:br>
            <a:endParaRPr lang="en-NZ" sz="2000" dirty="0"/>
          </a:p>
        </p:txBody>
      </p:sp>
    </p:spTree>
    <p:extLst>
      <p:ext uri="{BB962C8B-B14F-4D97-AF65-F5344CB8AC3E}">
        <p14:creationId xmlns:p14="http://schemas.microsoft.com/office/powerpoint/2010/main" val="13429314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526425" y="931368"/>
            <a:ext cx="7083707" cy="5663089"/>
          </a:xfrm>
          <a:prstGeom prst="rect">
            <a:avLst/>
          </a:prstGeom>
          <a:noFill/>
        </p:spPr>
        <p:txBody>
          <a:bodyPr wrap="square" rtlCol="0">
            <a:spAutoFit/>
          </a:bodyPr>
          <a:lstStyle/>
          <a:p>
            <a:r>
              <a:rPr lang="en-NZ" dirty="0"/>
              <a:t>Mrs. Baptiste came in and rocked a chair </a:t>
            </a:r>
            <a:br>
              <a:rPr lang="en-NZ" dirty="0"/>
            </a:br>
            <a:r>
              <a:rPr lang="en-NZ" dirty="0"/>
              <a:t>That had as many motions as the world: </a:t>
            </a:r>
            <a:br>
              <a:rPr lang="en-NZ" dirty="0"/>
            </a:br>
            <a:r>
              <a:rPr lang="en-NZ" dirty="0"/>
              <a:t>One back and forward, in and out of shadow, </a:t>
            </a:r>
            <a:br>
              <a:rPr lang="en-NZ" dirty="0"/>
            </a:br>
            <a:r>
              <a:rPr lang="en-NZ" dirty="0"/>
              <a:t>That got her nowhere; one more gradual, </a:t>
            </a:r>
            <a:br>
              <a:rPr lang="en-NZ" dirty="0"/>
            </a:br>
            <a:r>
              <a:rPr lang="en-NZ" dirty="0"/>
              <a:t>Sideways, that would have run her on the stove </a:t>
            </a:r>
            <a:br>
              <a:rPr lang="en-NZ" dirty="0"/>
            </a:br>
            <a:r>
              <a:rPr lang="en-NZ" dirty="0"/>
              <a:t>In time, had she not realized her danger </a:t>
            </a:r>
            <a:br>
              <a:rPr lang="en-NZ" dirty="0"/>
            </a:br>
            <a:r>
              <a:rPr lang="en-NZ" dirty="0"/>
              <a:t>And caught herself up bodily, chair and all, </a:t>
            </a:r>
            <a:br>
              <a:rPr lang="en-NZ" dirty="0"/>
            </a:br>
            <a:r>
              <a:rPr lang="en-NZ" dirty="0"/>
              <a:t>And set herself back where she, started from. </a:t>
            </a:r>
            <a:br>
              <a:rPr lang="en-NZ" dirty="0"/>
            </a:br>
            <a:r>
              <a:rPr lang="en-NZ" dirty="0"/>
              <a:t>'She </a:t>
            </a:r>
            <a:r>
              <a:rPr lang="en-NZ" dirty="0" err="1"/>
              <a:t>ain't</a:t>
            </a:r>
            <a:r>
              <a:rPr lang="en-NZ" dirty="0"/>
              <a:t> spick too much </a:t>
            </a:r>
            <a:r>
              <a:rPr lang="en-NZ" dirty="0" err="1"/>
              <a:t>Henglish</a:t>
            </a:r>
            <a:r>
              <a:rPr lang="en-NZ" dirty="0"/>
              <a:t> – </a:t>
            </a:r>
            <a:r>
              <a:rPr lang="en-NZ" dirty="0" err="1"/>
              <a:t>dat's</a:t>
            </a:r>
            <a:r>
              <a:rPr lang="en-NZ" dirty="0"/>
              <a:t> too bad.' </a:t>
            </a:r>
            <a:br>
              <a:rPr lang="en-NZ" dirty="0"/>
            </a:br>
            <a:r>
              <a:rPr lang="en-NZ" dirty="0"/>
              <a:t>I was afraid, in brightening first on me, </a:t>
            </a:r>
            <a:br>
              <a:rPr lang="en-NZ" dirty="0"/>
            </a:br>
            <a:r>
              <a:rPr lang="en-NZ" dirty="0"/>
              <a:t>Then on Baptiste, as if she understood </a:t>
            </a:r>
          </a:p>
          <a:p>
            <a:r>
              <a:rPr lang="en-NZ" dirty="0"/>
              <a:t/>
            </a:r>
            <a:br>
              <a:rPr lang="en-NZ" dirty="0"/>
            </a:br>
            <a:r>
              <a:rPr lang="en-NZ" dirty="0"/>
              <a:t>What passed between us, she was only </a:t>
            </a:r>
            <a:r>
              <a:rPr lang="en-NZ" dirty="0" smtClean="0"/>
              <a:t>feigning</a:t>
            </a:r>
            <a:r>
              <a:rPr lang="en-NZ" dirty="0"/>
              <a:t>. </a:t>
            </a:r>
            <a:br>
              <a:rPr lang="en-NZ" dirty="0"/>
            </a:br>
            <a:r>
              <a:rPr lang="en-NZ" dirty="0"/>
              <a:t>Baptiste was anxious for her; but no more </a:t>
            </a:r>
            <a:br>
              <a:rPr lang="en-NZ" dirty="0"/>
            </a:br>
            <a:r>
              <a:rPr lang="en-NZ" dirty="0"/>
              <a:t>Than for himself, so placed he couldn't hope </a:t>
            </a:r>
            <a:br>
              <a:rPr lang="en-NZ" dirty="0"/>
            </a:br>
            <a:r>
              <a:rPr lang="en-NZ" dirty="0"/>
              <a:t>To keep his bargain of the morning with me </a:t>
            </a:r>
            <a:br>
              <a:rPr lang="en-NZ" dirty="0"/>
            </a:br>
            <a:r>
              <a:rPr lang="en-NZ" dirty="0"/>
              <a:t>In time to keep me from suspecting him </a:t>
            </a:r>
            <a:br>
              <a:rPr lang="en-NZ" dirty="0"/>
            </a:br>
            <a:r>
              <a:rPr lang="en-NZ" dirty="0"/>
              <a:t>Of really never having meant to keep it. </a:t>
            </a:r>
            <a:br>
              <a:rPr lang="en-NZ" dirty="0"/>
            </a:br>
            <a:r>
              <a:rPr lang="en-NZ" dirty="0"/>
              <a:t/>
            </a:r>
            <a:br>
              <a:rPr lang="en-NZ" dirty="0"/>
            </a:br>
            <a:endParaRPr lang="en-NZ" sz="2000" dirty="0"/>
          </a:p>
        </p:txBody>
      </p:sp>
    </p:spTree>
    <p:extLst>
      <p:ext uri="{BB962C8B-B14F-4D97-AF65-F5344CB8AC3E}">
        <p14:creationId xmlns:p14="http://schemas.microsoft.com/office/powerpoint/2010/main" val="31104681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451011" y="827673"/>
            <a:ext cx="7083707" cy="5940088"/>
          </a:xfrm>
          <a:prstGeom prst="rect">
            <a:avLst/>
          </a:prstGeom>
          <a:noFill/>
        </p:spPr>
        <p:txBody>
          <a:bodyPr wrap="square" rtlCol="0">
            <a:spAutoFit/>
          </a:bodyPr>
          <a:lstStyle/>
          <a:p>
            <a:r>
              <a:rPr lang="en-NZ" dirty="0"/>
              <a:t>Needlessly soon he had his </a:t>
            </a:r>
            <a:r>
              <a:rPr lang="en-NZ" dirty="0" err="1"/>
              <a:t>ax</a:t>
            </a:r>
            <a:r>
              <a:rPr lang="en-NZ" dirty="0"/>
              <a:t>-helves out, </a:t>
            </a:r>
            <a:br>
              <a:rPr lang="en-NZ" dirty="0"/>
            </a:br>
            <a:r>
              <a:rPr lang="en-NZ" dirty="0"/>
              <a:t>A </a:t>
            </a:r>
            <a:r>
              <a:rPr lang="en-NZ" dirty="0" err="1"/>
              <a:t>quiverful</a:t>
            </a:r>
            <a:r>
              <a:rPr lang="en-NZ" dirty="0"/>
              <a:t> to choose from, since he wished me </a:t>
            </a:r>
            <a:br>
              <a:rPr lang="en-NZ" dirty="0"/>
            </a:br>
            <a:r>
              <a:rPr lang="en-NZ" dirty="0"/>
              <a:t>To have the best he had, or had to spare –  </a:t>
            </a:r>
            <a:br>
              <a:rPr lang="en-NZ" dirty="0"/>
            </a:br>
            <a:r>
              <a:rPr lang="en-NZ" dirty="0"/>
              <a:t>Not for me to ask which, when what he took </a:t>
            </a:r>
            <a:br>
              <a:rPr lang="en-NZ" dirty="0"/>
            </a:br>
            <a:r>
              <a:rPr lang="en-NZ" dirty="0"/>
              <a:t>Had beauties he had to point me out at length </a:t>
            </a:r>
            <a:br>
              <a:rPr lang="en-NZ" dirty="0"/>
            </a:br>
            <a:r>
              <a:rPr lang="en-NZ" dirty="0"/>
              <a:t>To insure their not being wasted on me. </a:t>
            </a:r>
            <a:br>
              <a:rPr lang="en-NZ" dirty="0"/>
            </a:br>
            <a:r>
              <a:rPr lang="en-NZ" dirty="0"/>
              <a:t>He liked to have it slender as a </a:t>
            </a:r>
            <a:r>
              <a:rPr lang="en-NZ" dirty="0" err="1"/>
              <a:t>whipstock</a:t>
            </a:r>
            <a:r>
              <a:rPr lang="en-NZ" dirty="0"/>
              <a:t>, </a:t>
            </a:r>
            <a:br>
              <a:rPr lang="en-NZ" dirty="0"/>
            </a:br>
            <a:r>
              <a:rPr lang="en-NZ" dirty="0"/>
              <a:t>Free from the least knot, equal to the strain </a:t>
            </a:r>
            <a:br>
              <a:rPr lang="en-NZ" dirty="0"/>
            </a:br>
            <a:r>
              <a:rPr lang="en-NZ" dirty="0"/>
              <a:t>Of bending like a sword across the knee. </a:t>
            </a:r>
            <a:br>
              <a:rPr lang="en-NZ" dirty="0"/>
            </a:br>
            <a:r>
              <a:rPr lang="en-NZ" dirty="0"/>
              <a:t>He showed me that the lines of a good helve </a:t>
            </a:r>
            <a:br>
              <a:rPr lang="en-NZ" dirty="0"/>
            </a:br>
            <a:r>
              <a:rPr lang="en-NZ" dirty="0"/>
              <a:t>Were native to the grain before the knife </a:t>
            </a:r>
            <a:br>
              <a:rPr lang="en-NZ" dirty="0"/>
            </a:br>
            <a:r>
              <a:rPr lang="en-NZ" dirty="0"/>
              <a:t>Expressed them, and its curves were no false curves </a:t>
            </a:r>
            <a:br>
              <a:rPr lang="en-NZ" dirty="0"/>
            </a:br>
            <a:r>
              <a:rPr lang="en-NZ" dirty="0"/>
              <a:t>Put on it from without. And there its strength lay </a:t>
            </a:r>
            <a:br>
              <a:rPr lang="en-NZ" dirty="0"/>
            </a:br>
            <a:r>
              <a:rPr lang="en-NZ" dirty="0"/>
              <a:t>For the hard work. He chafed its long white body </a:t>
            </a:r>
            <a:br>
              <a:rPr lang="en-NZ" dirty="0"/>
            </a:br>
            <a:r>
              <a:rPr lang="en-NZ" dirty="0"/>
              <a:t>From end to end with his rough hand shut round it. </a:t>
            </a:r>
            <a:br>
              <a:rPr lang="en-NZ" dirty="0"/>
            </a:br>
            <a:r>
              <a:rPr lang="en-NZ" dirty="0"/>
              <a:t>He tried it at the eye-hold in the </a:t>
            </a:r>
            <a:r>
              <a:rPr lang="en-NZ" dirty="0" err="1"/>
              <a:t>ax</a:t>
            </a:r>
            <a:r>
              <a:rPr lang="en-NZ" dirty="0"/>
              <a:t>-head. </a:t>
            </a:r>
            <a:br>
              <a:rPr lang="en-NZ" dirty="0"/>
            </a:br>
            <a:r>
              <a:rPr lang="en-NZ" dirty="0"/>
              <a:t>'Hahn, </a:t>
            </a:r>
            <a:r>
              <a:rPr lang="en-NZ" dirty="0" err="1"/>
              <a:t>hahn</a:t>
            </a:r>
            <a:r>
              <a:rPr lang="en-NZ" dirty="0"/>
              <a:t>,' he mused, 'don't need much taking down.' </a:t>
            </a:r>
            <a:br>
              <a:rPr lang="en-NZ" dirty="0"/>
            </a:br>
            <a:r>
              <a:rPr lang="en-NZ" dirty="0"/>
              <a:t>Baptiste knew how to make a short job long </a:t>
            </a:r>
            <a:br>
              <a:rPr lang="en-NZ" dirty="0"/>
            </a:br>
            <a:r>
              <a:rPr lang="en-NZ" dirty="0"/>
              <a:t>For love of it, and yet not waste time either. </a:t>
            </a:r>
            <a:br>
              <a:rPr lang="en-NZ" dirty="0"/>
            </a:br>
            <a:r>
              <a:rPr lang="en-NZ" dirty="0"/>
              <a:t/>
            </a:r>
            <a:br>
              <a:rPr lang="en-NZ" dirty="0"/>
            </a:br>
            <a:endParaRPr lang="en-NZ" sz="2000" dirty="0"/>
          </a:p>
        </p:txBody>
      </p:sp>
    </p:spTree>
    <p:extLst>
      <p:ext uri="{BB962C8B-B14F-4D97-AF65-F5344CB8AC3E}">
        <p14:creationId xmlns:p14="http://schemas.microsoft.com/office/powerpoint/2010/main" val="28170873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030146" y="1138758"/>
            <a:ext cx="7083707" cy="5445530"/>
          </a:xfrm>
          <a:prstGeom prst="rect">
            <a:avLst/>
          </a:prstGeom>
          <a:noFill/>
        </p:spPr>
        <p:txBody>
          <a:bodyPr wrap="square" rtlCol="0">
            <a:spAutoFit/>
          </a:bodyPr>
          <a:lstStyle/>
          <a:p>
            <a:pPr>
              <a:lnSpc>
                <a:spcPts val="2800"/>
              </a:lnSpc>
            </a:pPr>
            <a:r>
              <a:rPr lang="en-NZ" dirty="0"/>
              <a:t>Do you know, what we talked about was knowledge? </a:t>
            </a:r>
            <a:br>
              <a:rPr lang="en-NZ" dirty="0"/>
            </a:br>
            <a:r>
              <a:rPr lang="en-NZ" dirty="0"/>
              <a:t>Baptiste on his defence about the children </a:t>
            </a:r>
            <a:br>
              <a:rPr lang="en-NZ" dirty="0"/>
            </a:br>
            <a:r>
              <a:rPr lang="en-NZ" dirty="0"/>
              <a:t>He kept from school, or did his best to keep –  </a:t>
            </a:r>
            <a:br>
              <a:rPr lang="en-NZ" dirty="0"/>
            </a:br>
            <a:endParaRPr lang="en-NZ" dirty="0"/>
          </a:p>
          <a:p>
            <a:pPr>
              <a:lnSpc>
                <a:spcPts val="2800"/>
              </a:lnSpc>
            </a:pPr>
            <a:r>
              <a:rPr lang="en-NZ" dirty="0"/>
              <a:t>Whatever school and children and our doubts </a:t>
            </a:r>
          </a:p>
          <a:p>
            <a:pPr>
              <a:lnSpc>
                <a:spcPts val="2800"/>
              </a:lnSpc>
            </a:pPr>
            <a:r>
              <a:rPr lang="en-NZ" dirty="0"/>
              <a:t>Of laid-on education had to do </a:t>
            </a:r>
            <a:br>
              <a:rPr lang="en-NZ" dirty="0"/>
            </a:br>
            <a:r>
              <a:rPr lang="en-NZ" dirty="0"/>
              <a:t>With the curves of his </a:t>
            </a:r>
            <a:r>
              <a:rPr lang="en-NZ" dirty="0" err="1"/>
              <a:t>ax</a:t>
            </a:r>
            <a:r>
              <a:rPr lang="en-NZ" dirty="0"/>
              <a:t>-helves and his having </a:t>
            </a:r>
            <a:br>
              <a:rPr lang="en-NZ" dirty="0"/>
            </a:br>
            <a:r>
              <a:rPr lang="en-NZ" dirty="0"/>
              <a:t>Used these unscrupulously to bring me </a:t>
            </a:r>
            <a:br>
              <a:rPr lang="en-NZ" dirty="0"/>
            </a:br>
            <a:r>
              <a:rPr lang="en-NZ" dirty="0"/>
              <a:t>To see for once the inside of his house. </a:t>
            </a:r>
            <a:br>
              <a:rPr lang="en-NZ" dirty="0"/>
            </a:br>
            <a:r>
              <a:rPr lang="en-NZ" dirty="0"/>
              <a:t>Was I desired in friendship, partly as someone </a:t>
            </a:r>
            <a:br>
              <a:rPr lang="en-NZ" dirty="0"/>
            </a:br>
            <a:r>
              <a:rPr lang="en-NZ" dirty="0"/>
              <a:t>To leave it to, whether the right to hold </a:t>
            </a:r>
            <a:br>
              <a:rPr lang="en-NZ" dirty="0"/>
            </a:br>
            <a:r>
              <a:rPr lang="en-NZ" dirty="0"/>
              <a:t>Such doubts of education should depend </a:t>
            </a:r>
            <a:br>
              <a:rPr lang="en-NZ" dirty="0"/>
            </a:br>
            <a:r>
              <a:rPr lang="en-NZ" dirty="0"/>
              <a:t>Upon the education of those who held them?</a:t>
            </a:r>
            <a:br>
              <a:rPr lang="en-NZ" dirty="0"/>
            </a:br>
            <a:r>
              <a:rPr lang="en-NZ" dirty="0"/>
              <a:t/>
            </a:r>
            <a:br>
              <a:rPr lang="en-NZ" dirty="0"/>
            </a:br>
            <a:endParaRPr lang="en-NZ" sz="2000" dirty="0"/>
          </a:p>
        </p:txBody>
      </p:sp>
    </p:spTree>
    <p:extLst>
      <p:ext uri="{BB962C8B-B14F-4D97-AF65-F5344CB8AC3E}">
        <p14:creationId xmlns:p14="http://schemas.microsoft.com/office/powerpoint/2010/main" val="27983371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4512500E-496A-7B4F-80E7-0B84C68DFFA1}"/>
              </a:ext>
            </a:extLst>
          </p:cNvPr>
          <p:cNvSpPr txBox="1">
            <a:spLocks/>
          </p:cNvSpPr>
          <p:nvPr/>
        </p:nvSpPr>
        <p:spPr>
          <a:xfrm>
            <a:off x="0" y="0"/>
            <a:ext cx="9144000" cy="743191"/>
          </a:xfrm>
          <a:prstGeom prst="rect">
            <a:avLst/>
          </a:prstGeom>
          <a:solidFill>
            <a:srgbClr val="3C9770">
              <a:lumMod val="20000"/>
              <a:lumOff val="80000"/>
            </a:srgbClr>
          </a:solidFill>
          <a:effectLst/>
        </p:spPr>
        <p:txBody>
          <a:bodyPr vert="horz" lIns="91440" tIns="45720" rIns="91440" bIns="45720" rtlCol="0" anchor="ctr">
            <a:no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2400" b="0" i="0" u="none" strike="noStrike" kern="1200" cap="none" spc="0" normalizeH="0" baseline="0" noProof="0" dirty="0">
                <a:ln w="3175" cmpd="sng">
                  <a:noFill/>
                </a:ln>
                <a:solidFill>
                  <a:sysClr val="windowText" lastClr="000000"/>
                </a:solidFill>
                <a:effectLst/>
                <a:uLnTx/>
                <a:uFillTx/>
                <a:latin typeface="Century Gothic" panose="020F0302020204030204"/>
                <a:ea typeface="+mj-ea"/>
                <a:cs typeface="+mj-cs"/>
              </a:rPr>
              <a:t>Close analysis of the poem – annotate as we discuss</a:t>
            </a:r>
          </a:p>
        </p:txBody>
      </p:sp>
      <p:sp>
        <p:nvSpPr>
          <p:cNvPr id="4" name="TextBox 3">
            <a:extLst>
              <a:ext uri="{FF2B5EF4-FFF2-40B4-BE49-F238E27FC236}">
                <a16:creationId xmlns:a16="http://schemas.microsoft.com/office/drawing/2014/main" id="{0B5E7345-8CAF-9245-9389-74CF4D76E805}"/>
              </a:ext>
            </a:extLst>
          </p:cNvPr>
          <p:cNvSpPr txBox="1"/>
          <p:nvPr/>
        </p:nvSpPr>
        <p:spPr>
          <a:xfrm>
            <a:off x="1337912" y="1393282"/>
            <a:ext cx="6282406" cy="5124480"/>
          </a:xfrm>
          <a:prstGeom prst="rect">
            <a:avLst/>
          </a:prstGeom>
          <a:noFill/>
        </p:spPr>
        <p:txBody>
          <a:bodyPr wrap="square" rtlCol="0">
            <a:spAutoFit/>
          </a:bodyPr>
          <a:lstStyle/>
          <a:p>
            <a:pPr>
              <a:lnSpc>
                <a:spcPct val="150000"/>
              </a:lnSpc>
            </a:pPr>
            <a:r>
              <a:rPr lang="en-NZ" dirty="0"/>
              <a:t>But now he brushed the shavings from his knee </a:t>
            </a:r>
            <a:br>
              <a:rPr lang="en-NZ" dirty="0"/>
            </a:br>
            <a:r>
              <a:rPr lang="en-NZ" dirty="0"/>
              <a:t>And stood the </a:t>
            </a:r>
            <a:r>
              <a:rPr lang="en-NZ" dirty="0" err="1"/>
              <a:t>ax</a:t>
            </a:r>
            <a:r>
              <a:rPr lang="en-NZ" dirty="0"/>
              <a:t> there on its horse's hoof, </a:t>
            </a:r>
          </a:p>
          <a:p>
            <a:pPr>
              <a:lnSpc>
                <a:spcPct val="150000"/>
              </a:lnSpc>
            </a:pPr>
            <a:r>
              <a:rPr lang="en-NZ" dirty="0"/>
              <a:t>Erect, but not without its waves, as when </a:t>
            </a:r>
            <a:br>
              <a:rPr lang="en-NZ" dirty="0"/>
            </a:br>
            <a:r>
              <a:rPr lang="en-NZ" dirty="0"/>
              <a:t>The snake stood up for evil in the Garden –  </a:t>
            </a:r>
            <a:br>
              <a:rPr lang="en-NZ" dirty="0"/>
            </a:br>
            <a:r>
              <a:rPr lang="en-NZ" dirty="0"/>
              <a:t>Top-heavy with a heaviness his short, </a:t>
            </a:r>
            <a:br>
              <a:rPr lang="en-NZ" dirty="0"/>
            </a:br>
            <a:r>
              <a:rPr lang="en-NZ" dirty="0"/>
              <a:t>Thick hand made light of, steel-blue chin drawn down </a:t>
            </a:r>
            <a:br>
              <a:rPr lang="en-NZ" dirty="0"/>
            </a:br>
            <a:r>
              <a:rPr lang="en-NZ" dirty="0"/>
              <a:t>And in a little – a French touch in that. </a:t>
            </a:r>
            <a:br>
              <a:rPr lang="en-NZ" dirty="0"/>
            </a:br>
            <a:r>
              <a:rPr lang="en-NZ" dirty="0"/>
              <a:t>Baptiste drew back and squinted at it, pleased: </a:t>
            </a:r>
            <a:br>
              <a:rPr lang="en-NZ" dirty="0"/>
            </a:br>
            <a:r>
              <a:rPr lang="en-NZ" dirty="0"/>
              <a:t>‘See how she's cock her head!’</a:t>
            </a:r>
          </a:p>
          <a:p>
            <a:pPr>
              <a:lnSpc>
                <a:spcPct val="150000"/>
              </a:lnSpc>
            </a:pPr>
            <a:r>
              <a:rPr lang="en-NZ" dirty="0"/>
              <a:t/>
            </a:r>
            <a:br>
              <a:rPr lang="en-NZ" dirty="0"/>
            </a:br>
            <a:r>
              <a:rPr lang="en-NZ" dirty="0"/>
              <a:t/>
            </a:r>
            <a:br>
              <a:rPr lang="en-NZ" dirty="0"/>
            </a:br>
            <a:endParaRPr lang="en-NZ" sz="2000" dirty="0"/>
          </a:p>
        </p:txBody>
      </p:sp>
    </p:spTree>
    <p:extLst>
      <p:ext uri="{BB962C8B-B14F-4D97-AF65-F5344CB8AC3E}">
        <p14:creationId xmlns:p14="http://schemas.microsoft.com/office/powerpoint/2010/main" val="21421967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4762"/>
          <a:stretch/>
        </p:blipFill>
        <p:spPr>
          <a:xfrm>
            <a:off x="835800" y="2160186"/>
            <a:ext cx="2560439" cy="3845978"/>
          </a:xfrm>
          <a:prstGeom prst="rect">
            <a:avLst/>
          </a:prstGeom>
        </p:spPr>
      </p:pic>
      <p:sp>
        <p:nvSpPr>
          <p:cNvPr id="9" name="TextBox 8"/>
          <p:cNvSpPr txBox="1"/>
          <p:nvPr/>
        </p:nvSpPr>
        <p:spPr>
          <a:xfrm>
            <a:off x="701046" y="695799"/>
            <a:ext cx="5284269" cy="461665"/>
          </a:xfrm>
          <a:prstGeom prst="rect">
            <a:avLst/>
          </a:prstGeom>
          <a:noFill/>
        </p:spPr>
        <p:txBody>
          <a:bodyPr wrap="square" rtlCol="0">
            <a:spAutoFit/>
          </a:bodyPr>
          <a:lstStyle/>
          <a:p>
            <a:r>
              <a:rPr lang="en-NZ" sz="2400" b="1" dirty="0" smtClean="0"/>
              <a:t>What do snakes symbolise? </a:t>
            </a:r>
            <a:endParaRPr lang="en-NZ" sz="2400" b="1" dirty="0"/>
          </a:p>
        </p:txBody>
      </p:sp>
      <p:sp>
        <p:nvSpPr>
          <p:cNvPr id="3" name="TextBox 2"/>
          <p:cNvSpPr txBox="1"/>
          <p:nvPr/>
        </p:nvSpPr>
        <p:spPr>
          <a:xfrm>
            <a:off x="3518722" y="1887542"/>
            <a:ext cx="5009262" cy="4247317"/>
          </a:xfrm>
          <a:prstGeom prst="rect">
            <a:avLst/>
          </a:prstGeom>
          <a:noFill/>
        </p:spPr>
        <p:txBody>
          <a:bodyPr wrap="square" rtlCol="0">
            <a:spAutoFit/>
          </a:bodyPr>
          <a:lstStyle/>
          <a:p>
            <a:r>
              <a:rPr lang="en-NZ" dirty="0" smtClean="0">
                <a:sym typeface="Wingdings" panose="05000000000000000000" pitchFamily="2" charset="2"/>
              </a:rPr>
              <a:t>By eating the fruit she gained </a:t>
            </a:r>
            <a:r>
              <a:rPr lang="en-NZ" b="1" dirty="0" smtClean="0">
                <a:sym typeface="Wingdings" panose="05000000000000000000" pitchFamily="2" charset="2"/>
              </a:rPr>
              <a:t>knowledge</a:t>
            </a:r>
            <a:r>
              <a:rPr lang="en-NZ" b="1" i="1" dirty="0" smtClean="0">
                <a:sym typeface="Wingdings" panose="05000000000000000000" pitchFamily="2" charset="2"/>
              </a:rPr>
              <a:t> </a:t>
            </a:r>
            <a:r>
              <a:rPr lang="en-NZ" dirty="0" smtClean="0">
                <a:sym typeface="Wingdings" panose="05000000000000000000" pitchFamily="2" charset="2"/>
              </a:rPr>
              <a:t>and her and Adam were cast out of Eden. They gained - the knowledge of good and evil, and free will. </a:t>
            </a:r>
          </a:p>
          <a:p>
            <a:endParaRPr lang="en-NZ" dirty="0">
              <a:sym typeface="Wingdings" panose="05000000000000000000" pitchFamily="2" charset="2"/>
            </a:endParaRPr>
          </a:p>
          <a:p>
            <a:r>
              <a:rPr lang="en-NZ" dirty="0"/>
              <a:t>The woman said to the serpent, “We may eat fruit from the trees in the garden, but God did say, ‘You must not eat fruit from the tree that is in the middle of the garden, and you must not touch it, or you will die.’”</a:t>
            </a:r>
          </a:p>
          <a:p>
            <a:r>
              <a:rPr lang="en-NZ" dirty="0"/>
              <a:t>“You will not certainly die,” the serpent said to the woman. “For God knows that when you eat from it your eyes will be opened, and you will be like God, knowing good and evil</a:t>
            </a:r>
            <a:r>
              <a:rPr lang="en-NZ" dirty="0" smtClean="0"/>
              <a:t>.”</a:t>
            </a:r>
            <a:endParaRPr lang="en-NZ" dirty="0"/>
          </a:p>
        </p:txBody>
      </p:sp>
      <p:sp>
        <p:nvSpPr>
          <p:cNvPr id="2" name="Rectangle 1"/>
          <p:cNvSpPr/>
          <p:nvPr/>
        </p:nvSpPr>
        <p:spPr>
          <a:xfrm>
            <a:off x="701047" y="1159125"/>
            <a:ext cx="7826937" cy="707886"/>
          </a:xfrm>
          <a:prstGeom prst="rect">
            <a:avLst/>
          </a:prstGeom>
        </p:spPr>
        <p:txBody>
          <a:bodyPr wrap="square">
            <a:spAutoFit/>
          </a:bodyPr>
          <a:lstStyle/>
          <a:p>
            <a:r>
              <a:rPr lang="en-NZ" sz="2000" dirty="0"/>
              <a:t>In the </a:t>
            </a:r>
            <a:r>
              <a:rPr lang="en-NZ" sz="2000" dirty="0" smtClean="0"/>
              <a:t>bible,</a:t>
            </a:r>
            <a:r>
              <a:rPr lang="en-NZ" sz="2000" dirty="0" smtClean="0">
                <a:sym typeface="Wingdings" panose="05000000000000000000" pitchFamily="2" charset="2"/>
              </a:rPr>
              <a:t> </a:t>
            </a:r>
            <a:r>
              <a:rPr lang="en-NZ" sz="2000" dirty="0">
                <a:sym typeface="Wingdings" panose="05000000000000000000" pitchFamily="2" charset="2"/>
              </a:rPr>
              <a:t>the devil (originally a trickster spirit) inhabited a snake to tempt Eve into eating fruit forbidden by God.</a:t>
            </a:r>
          </a:p>
        </p:txBody>
      </p:sp>
    </p:spTree>
    <p:extLst>
      <p:ext uri="{BB962C8B-B14F-4D97-AF65-F5344CB8AC3E}">
        <p14:creationId xmlns:p14="http://schemas.microsoft.com/office/powerpoint/2010/main" val="197663512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E2B74-FB7E-8A46-823F-6B09C9E653B0}"/>
              </a:ext>
            </a:extLst>
          </p:cNvPr>
          <p:cNvSpPr>
            <a:spLocks noGrp="1"/>
          </p:cNvSpPr>
          <p:nvPr>
            <p:ph type="ctrTitle"/>
          </p:nvPr>
        </p:nvSpPr>
        <p:spPr>
          <a:xfrm>
            <a:off x="2155390" y="1848951"/>
            <a:ext cx="4668696" cy="1515533"/>
          </a:xfrm>
        </p:spPr>
        <p:txBody>
          <a:bodyPr/>
          <a:lstStyle/>
          <a:p>
            <a:r>
              <a:rPr lang="en-GB" sz="3600" dirty="0"/>
              <a:t>“The </a:t>
            </a:r>
            <a:r>
              <a:rPr lang="en-GB" sz="3600" dirty="0" err="1"/>
              <a:t>Ax</a:t>
            </a:r>
            <a:r>
              <a:rPr lang="en-GB" sz="3600" dirty="0"/>
              <a:t>-helve”</a:t>
            </a:r>
            <a:endParaRPr lang="en-US" sz="3600" dirty="0"/>
          </a:p>
        </p:txBody>
      </p:sp>
      <p:sp>
        <p:nvSpPr>
          <p:cNvPr id="3" name="Subtitle 2">
            <a:extLst>
              <a:ext uri="{FF2B5EF4-FFF2-40B4-BE49-F238E27FC236}">
                <a16:creationId xmlns:a16="http://schemas.microsoft.com/office/drawing/2014/main" id="{3EAC14E2-CA8A-8545-9AA3-5B38CBEC471F}"/>
              </a:ext>
            </a:extLst>
          </p:cNvPr>
          <p:cNvSpPr>
            <a:spLocks noGrp="1"/>
          </p:cNvSpPr>
          <p:nvPr>
            <p:ph type="subTitle" idx="1"/>
          </p:nvPr>
        </p:nvSpPr>
        <p:spPr/>
        <p:txBody>
          <a:bodyPr/>
          <a:lstStyle/>
          <a:p>
            <a:r>
              <a:rPr lang="en-GB" dirty="0"/>
              <a:t>By Robert Frost</a:t>
            </a:r>
            <a:endParaRPr lang="en-US" dirty="0"/>
          </a:p>
        </p:txBody>
      </p:sp>
      <p:sp>
        <p:nvSpPr>
          <p:cNvPr id="4" name="TextBox 3">
            <a:extLst>
              <a:ext uri="{FF2B5EF4-FFF2-40B4-BE49-F238E27FC236}">
                <a16:creationId xmlns:a16="http://schemas.microsoft.com/office/drawing/2014/main" id="{52F867D3-262D-8644-AD8D-C74E48A0AAA6}"/>
              </a:ext>
            </a:extLst>
          </p:cNvPr>
          <p:cNvSpPr txBox="1"/>
          <p:nvPr/>
        </p:nvSpPr>
        <p:spPr>
          <a:xfrm>
            <a:off x="5139159" y="208344"/>
            <a:ext cx="3865945" cy="369332"/>
          </a:xfrm>
          <a:prstGeom prst="rect">
            <a:avLst/>
          </a:prstGeom>
          <a:solidFill>
            <a:schemeClr val="bg1"/>
          </a:solidFill>
        </p:spPr>
        <p:txBody>
          <a:bodyPr wrap="square" rtlCol="0">
            <a:spAutoFit/>
          </a:bodyPr>
          <a:lstStyle/>
          <a:p>
            <a:pPr algn="ctr"/>
            <a:r>
              <a:rPr lang="en-GB" dirty="0"/>
              <a:t>from </a:t>
            </a:r>
            <a:r>
              <a:rPr lang="en-NZ" i="1" dirty="0"/>
              <a:t>New Hampshire</a:t>
            </a:r>
            <a:r>
              <a:rPr lang="en-NZ" dirty="0"/>
              <a:t>, 1923</a:t>
            </a:r>
            <a:endParaRPr lang="en-US" dirty="0"/>
          </a:p>
        </p:txBody>
      </p:sp>
      <p:sp>
        <p:nvSpPr>
          <p:cNvPr id="5" name="TextBox 4">
            <a:extLst>
              <a:ext uri="{FF2B5EF4-FFF2-40B4-BE49-F238E27FC236}">
                <a16:creationId xmlns:a16="http://schemas.microsoft.com/office/drawing/2014/main" id="{766A3E0A-7AF9-074C-A04B-3FD6FE5ADBF9}"/>
              </a:ext>
            </a:extLst>
          </p:cNvPr>
          <p:cNvSpPr txBox="1"/>
          <p:nvPr/>
        </p:nvSpPr>
        <p:spPr>
          <a:xfrm>
            <a:off x="1728995" y="4099918"/>
            <a:ext cx="5694744" cy="1200329"/>
          </a:xfrm>
          <a:prstGeom prst="rect">
            <a:avLst/>
          </a:prstGeom>
          <a:noFill/>
        </p:spPr>
        <p:txBody>
          <a:bodyPr wrap="square" rtlCol="0">
            <a:spAutoFit/>
          </a:bodyPr>
          <a:lstStyle/>
          <a:p>
            <a:r>
              <a:rPr lang="en-GB" b="1" dirty="0"/>
              <a:t>Learning Objective:</a:t>
            </a:r>
          </a:p>
          <a:p>
            <a:r>
              <a:rPr lang="en-NZ" dirty="0"/>
              <a:t>Demonstrate an understanding of the ideas within the poem and the techniques with which Frost presents them.</a:t>
            </a:r>
          </a:p>
        </p:txBody>
      </p:sp>
      <p:sp>
        <p:nvSpPr>
          <p:cNvPr id="7" name="TextBox 6">
            <a:extLst>
              <a:ext uri="{FF2B5EF4-FFF2-40B4-BE49-F238E27FC236}">
                <a16:creationId xmlns:a16="http://schemas.microsoft.com/office/drawing/2014/main" id="{015CF067-FEDC-8344-A7F0-92D4C3DD60ED}"/>
              </a:ext>
            </a:extLst>
          </p:cNvPr>
          <p:cNvSpPr txBox="1"/>
          <p:nvPr/>
        </p:nvSpPr>
        <p:spPr>
          <a:xfrm>
            <a:off x="1138685" y="5609605"/>
            <a:ext cx="6875362" cy="707886"/>
          </a:xfrm>
          <a:prstGeom prst="rect">
            <a:avLst/>
          </a:prstGeom>
          <a:solidFill>
            <a:srgbClr val="B0C1D4"/>
          </a:solidFill>
        </p:spPr>
        <p:txBody>
          <a:bodyPr wrap="square" rtlCol="0">
            <a:spAutoFit/>
          </a:bodyPr>
          <a:lstStyle/>
          <a:p>
            <a:pPr algn="ctr"/>
            <a:r>
              <a:rPr lang="en-GB" sz="2000" b="1" dirty="0" smtClean="0"/>
              <a:t>Lesson outcome: </a:t>
            </a:r>
            <a:r>
              <a:rPr lang="en-NZ" sz="2000" dirty="0" smtClean="0"/>
              <a:t>Contextual </a:t>
            </a:r>
            <a:r>
              <a:rPr lang="en-NZ" sz="2000" dirty="0"/>
              <a:t>notes, a comparison of the two main characters, reflection on key ideas.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766" y="208344"/>
            <a:ext cx="2595278" cy="3687784"/>
          </a:xfrm>
          <a:prstGeom prst="rect">
            <a:avLst/>
          </a:prstGeom>
        </p:spPr>
      </p:pic>
    </p:spTree>
    <p:extLst>
      <p:ext uri="{BB962C8B-B14F-4D97-AF65-F5344CB8AC3E}">
        <p14:creationId xmlns:p14="http://schemas.microsoft.com/office/powerpoint/2010/main" val="329721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653477">
            <a:off x="950075" y="1866515"/>
            <a:ext cx="7280039" cy="3260192"/>
          </a:xfrm>
          <a:prstGeom prst="rect">
            <a:avLst/>
          </a:prstGeom>
        </p:spPr>
      </p:pic>
      <p:sp>
        <p:nvSpPr>
          <p:cNvPr id="2" name="TextBox 1"/>
          <p:cNvSpPr txBox="1"/>
          <p:nvPr/>
        </p:nvSpPr>
        <p:spPr>
          <a:xfrm>
            <a:off x="874472" y="712270"/>
            <a:ext cx="7661710" cy="3600986"/>
          </a:xfrm>
          <a:prstGeom prst="rect">
            <a:avLst/>
          </a:prstGeom>
          <a:noFill/>
        </p:spPr>
        <p:txBody>
          <a:bodyPr wrap="square" rtlCol="0">
            <a:spAutoFit/>
          </a:bodyPr>
          <a:lstStyle/>
          <a:p>
            <a:pPr algn="ctr"/>
            <a:r>
              <a:rPr lang="en-NZ" sz="3600" dirty="0" smtClean="0">
                <a:latin typeface="Century Gothic" panose="020B0502020202020204" pitchFamily="34" charset="0"/>
              </a:rPr>
              <a:t>How is the image of the </a:t>
            </a:r>
            <a:r>
              <a:rPr lang="en-NZ" sz="3600" dirty="0" err="1" smtClean="0">
                <a:latin typeface="Century Gothic" panose="020B0502020202020204" pitchFamily="34" charset="0"/>
              </a:rPr>
              <a:t>ax</a:t>
            </a:r>
            <a:r>
              <a:rPr lang="en-NZ" sz="3600" dirty="0" smtClean="0">
                <a:latin typeface="Century Gothic" panose="020B0502020202020204" pitchFamily="34" charset="0"/>
              </a:rPr>
              <a:t>-helve a </a:t>
            </a:r>
            <a:r>
              <a:rPr lang="en-NZ" sz="3600" b="1" dirty="0" smtClean="0">
                <a:latin typeface="Century Gothic" panose="020B0502020202020204" pitchFamily="34" charset="0"/>
              </a:rPr>
              <a:t>symbol</a:t>
            </a:r>
            <a:r>
              <a:rPr lang="en-NZ" sz="3600" dirty="0" smtClean="0">
                <a:latin typeface="Century Gothic" panose="020B0502020202020204" pitchFamily="34" charset="0"/>
              </a:rPr>
              <a:t> for:</a:t>
            </a:r>
          </a:p>
          <a:p>
            <a:endParaRPr lang="en-NZ" sz="3200" dirty="0" smtClean="0">
              <a:latin typeface="Century Gothic" panose="020B0502020202020204" pitchFamily="34" charset="0"/>
            </a:endParaRPr>
          </a:p>
          <a:p>
            <a:endParaRPr lang="en-NZ" sz="2800" dirty="0" smtClean="0">
              <a:latin typeface="Century Gothic" panose="020B0502020202020204" pitchFamily="34" charset="0"/>
            </a:endParaRPr>
          </a:p>
          <a:p>
            <a:endParaRPr lang="en-NZ" sz="4800" dirty="0">
              <a:latin typeface="Century Gothic" panose="020B0502020202020204" pitchFamily="34" charset="0"/>
            </a:endParaRPr>
          </a:p>
          <a:p>
            <a:pPr algn="ctr"/>
            <a:endParaRPr lang="en-NZ" sz="4800" dirty="0">
              <a:latin typeface="Century Gothic" panose="020B0502020202020204" pitchFamily="34" charset="0"/>
            </a:endParaRPr>
          </a:p>
        </p:txBody>
      </p:sp>
      <p:sp>
        <p:nvSpPr>
          <p:cNvPr id="5" name="Rectangle 4"/>
          <p:cNvSpPr/>
          <p:nvPr/>
        </p:nvSpPr>
        <p:spPr>
          <a:xfrm>
            <a:off x="3559922" y="3309810"/>
            <a:ext cx="4980076" cy="2677656"/>
          </a:xfrm>
          <a:prstGeom prst="rect">
            <a:avLst/>
          </a:prstGeom>
        </p:spPr>
        <p:txBody>
          <a:bodyPr wrap="square">
            <a:spAutoFit/>
          </a:bodyPr>
          <a:lstStyle/>
          <a:p>
            <a:pPr marL="722313" lvl="5" indent="-366713">
              <a:buFont typeface="Arial" panose="020B0604020202020204" pitchFamily="34" charset="0"/>
              <a:buChar char="•"/>
            </a:pPr>
            <a:r>
              <a:rPr lang="en-NZ" sz="2800" dirty="0" smtClean="0">
                <a:latin typeface="Century Gothic" panose="020B0502020202020204" pitchFamily="34" charset="0"/>
              </a:rPr>
              <a:t>Art?</a:t>
            </a:r>
            <a:endParaRPr lang="en-NZ" sz="2800" dirty="0">
              <a:latin typeface="Century Gothic" panose="020B0502020202020204" pitchFamily="34" charset="0"/>
            </a:endParaRPr>
          </a:p>
          <a:p>
            <a:pPr marL="722313" lvl="5" indent="-366713">
              <a:buFont typeface="Arial" panose="020B0604020202020204" pitchFamily="34" charset="0"/>
              <a:buChar char="•"/>
            </a:pPr>
            <a:r>
              <a:rPr lang="en-NZ" sz="2800" dirty="0" smtClean="0">
                <a:latin typeface="Century Gothic" panose="020B0502020202020204" pitchFamily="34" charset="0"/>
              </a:rPr>
              <a:t>Relationships </a:t>
            </a:r>
            <a:r>
              <a:rPr lang="en-NZ" sz="2800" dirty="0">
                <a:latin typeface="Century Gothic" panose="020B0502020202020204" pitchFamily="34" charset="0"/>
              </a:rPr>
              <a:t>and </a:t>
            </a:r>
            <a:r>
              <a:rPr lang="en-NZ" sz="2800" dirty="0" smtClean="0">
                <a:latin typeface="Century Gothic" panose="020B0502020202020204" pitchFamily="34" charset="0"/>
              </a:rPr>
              <a:t>communication?</a:t>
            </a:r>
            <a:endParaRPr lang="en-NZ" sz="2800" dirty="0">
              <a:latin typeface="Century Gothic" panose="020B0502020202020204" pitchFamily="34" charset="0"/>
            </a:endParaRPr>
          </a:p>
          <a:p>
            <a:pPr marL="722313" lvl="5" indent="-366713">
              <a:buFont typeface="Arial" panose="020B0604020202020204" pitchFamily="34" charset="0"/>
              <a:buChar char="•"/>
            </a:pPr>
            <a:r>
              <a:rPr lang="en-NZ" sz="2800" dirty="0" smtClean="0">
                <a:latin typeface="Century Gothic" panose="020B0502020202020204" pitchFamily="34" charset="0"/>
              </a:rPr>
              <a:t>Education?</a:t>
            </a:r>
            <a:endParaRPr lang="en-NZ" sz="2800" dirty="0">
              <a:latin typeface="Century Gothic" panose="020B0502020202020204" pitchFamily="34" charset="0"/>
            </a:endParaRPr>
          </a:p>
          <a:p>
            <a:pPr marL="722313" lvl="5" indent="-366713">
              <a:buFont typeface="Arial" panose="020B0604020202020204" pitchFamily="34" charset="0"/>
              <a:buChar char="•"/>
            </a:pPr>
            <a:r>
              <a:rPr lang="en-NZ" sz="2800" dirty="0" smtClean="0">
                <a:latin typeface="Century Gothic" panose="020B0502020202020204" pitchFamily="34" charset="0"/>
              </a:rPr>
              <a:t>Purpose </a:t>
            </a:r>
            <a:r>
              <a:rPr lang="en-NZ" sz="2800" dirty="0">
                <a:latin typeface="Century Gothic" panose="020B0502020202020204" pitchFamily="34" charset="0"/>
              </a:rPr>
              <a:t>and fulfilment through </a:t>
            </a:r>
            <a:r>
              <a:rPr lang="en-NZ" sz="2800" dirty="0" smtClean="0">
                <a:latin typeface="Century Gothic" panose="020B0502020202020204" pitchFamily="34" charset="0"/>
              </a:rPr>
              <a:t>labour?</a:t>
            </a:r>
            <a:endParaRPr lang="en-NZ" sz="2800" dirty="0">
              <a:latin typeface="Century Gothic" panose="020B0502020202020204" pitchFamily="34" charset="0"/>
            </a:endParaRPr>
          </a:p>
        </p:txBody>
      </p:sp>
    </p:spTree>
    <p:extLst>
      <p:ext uri="{BB962C8B-B14F-4D97-AF65-F5344CB8AC3E}">
        <p14:creationId xmlns:p14="http://schemas.microsoft.com/office/powerpoint/2010/main" val="18907991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1241972" y="1193129"/>
            <a:ext cx="6798734" cy="1303867"/>
          </a:xfrm>
        </p:spPr>
        <p:txBody>
          <a:bodyPr>
            <a:normAutofit fontScale="90000"/>
          </a:bodyPr>
          <a:lstStyle/>
          <a:p>
            <a:r>
              <a:rPr lang="en-US" dirty="0"/>
              <a:t>Linking to previous learning</a:t>
            </a:r>
          </a:p>
        </p:txBody>
      </p:sp>
      <p:sp>
        <p:nvSpPr>
          <p:cNvPr id="9" name="Content Placeholder 8"/>
          <p:cNvSpPr>
            <a:spLocks noGrp="1"/>
          </p:cNvSpPr>
          <p:nvPr>
            <p:ph idx="1"/>
          </p:nvPr>
        </p:nvSpPr>
        <p:spPr>
          <a:xfrm>
            <a:off x="926797" y="2727649"/>
            <a:ext cx="7298872" cy="2489202"/>
          </a:xfrm>
        </p:spPr>
        <p:txBody>
          <a:bodyPr>
            <a:normAutofit/>
          </a:bodyPr>
          <a:lstStyle/>
          <a:p>
            <a:pPr marL="0" indent="0" algn="ctr">
              <a:buNone/>
            </a:pPr>
            <a:r>
              <a:rPr lang="en-US" sz="3200" dirty="0"/>
              <a:t>What other poems by Robert Frost could this poem link to, and why?</a:t>
            </a:r>
          </a:p>
        </p:txBody>
      </p:sp>
      <p:pic>
        <p:nvPicPr>
          <p:cNvPr id="13" name="Picture 1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00075" y="905250"/>
            <a:ext cx="935627" cy="1152377"/>
          </a:xfrm>
          <a:prstGeom prst="rect">
            <a:avLst/>
          </a:prstGeom>
        </p:spPr>
      </p:pic>
      <p:pic>
        <p:nvPicPr>
          <p:cNvPr id="12" name="Picture 1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20130" y="5226938"/>
            <a:ext cx="1841152" cy="1479826"/>
          </a:xfrm>
          <a:prstGeom prst="rect">
            <a:avLst/>
          </a:prstGeom>
        </p:spPr>
      </p:pic>
      <p:pic>
        <p:nvPicPr>
          <p:cNvPr id="14" name="Picture 13">
            <a:extLst>
              <a:ext uri="{FF2B5EF4-FFF2-40B4-BE49-F238E27FC236}">
                <a16:creationId xmlns:a16="http://schemas.microsoft.com/office/drawing/2014/main" id="{A04A4683-C5FA-3D44-8691-A13B1C5B3B1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954"/>
          <a:stretch/>
        </p:blipFill>
        <p:spPr>
          <a:xfrm>
            <a:off x="3577394" y="4222846"/>
            <a:ext cx="1997678" cy="2449315"/>
          </a:xfrm>
          <a:prstGeom prst="rect">
            <a:avLst/>
          </a:prstGeom>
        </p:spPr>
      </p:pic>
    </p:spTree>
    <p:extLst>
      <p:ext uri="{BB962C8B-B14F-4D97-AF65-F5344CB8AC3E}">
        <p14:creationId xmlns:p14="http://schemas.microsoft.com/office/powerpoint/2010/main" val="14111399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870B01B-D8D1-6D48-B1C2-C3EA25833556}"/>
              </a:ext>
            </a:extLst>
          </p:cNvPr>
          <p:cNvSpPr txBox="1"/>
          <p:nvPr/>
        </p:nvSpPr>
        <p:spPr>
          <a:xfrm>
            <a:off x="729206" y="833378"/>
            <a:ext cx="7477245" cy="461665"/>
          </a:xfrm>
          <a:prstGeom prst="rect">
            <a:avLst/>
          </a:prstGeom>
          <a:noFill/>
        </p:spPr>
        <p:txBody>
          <a:bodyPr wrap="square" rtlCol="0">
            <a:spAutoFit/>
          </a:bodyPr>
          <a:lstStyle/>
          <a:p>
            <a:r>
              <a:rPr lang="en-GB" sz="2400" dirty="0"/>
              <a:t>Contextual/Critical Information (K)</a:t>
            </a:r>
            <a:endParaRPr lang="en-US" sz="2400" dirty="0"/>
          </a:p>
        </p:txBody>
      </p:sp>
      <p:sp>
        <p:nvSpPr>
          <p:cNvPr id="3" name="TextBox 2">
            <a:extLst>
              <a:ext uri="{FF2B5EF4-FFF2-40B4-BE49-F238E27FC236}">
                <a16:creationId xmlns:a16="http://schemas.microsoft.com/office/drawing/2014/main" id="{A90ADD5C-2840-034E-8C06-6775E360AB89}"/>
              </a:ext>
            </a:extLst>
          </p:cNvPr>
          <p:cNvSpPr txBox="1"/>
          <p:nvPr/>
        </p:nvSpPr>
        <p:spPr>
          <a:xfrm>
            <a:off x="1319514" y="1574157"/>
            <a:ext cx="6886937" cy="1569660"/>
          </a:xfrm>
          <a:prstGeom prst="rect">
            <a:avLst/>
          </a:prstGeom>
          <a:noFill/>
        </p:spPr>
        <p:txBody>
          <a:bodyPr wrap="square" rtlCol="0">
            <a:spAutoFit/>
          </a:bodyPr>
          <a:lstStyle/>
          <a:p>
            <a:r>
              <a:rPr lang="en-GB" sz="3200" dirty="0"/>
              <a:t>Recap: What contextual information about Robert Frost might be relevant to this poem?</a:t>
            </a:r>
            <a:endParaRPr lang="en-US" sz="3200" dirty="0"/>
          </a:p>
        </p:txBody>
      </p:sp>
      <p:pic>
        <p:nvPicPr>
          <p:cNvPr id="7" name="Picture 6">
            <a:extLst>
              <a:ext uri="{FF2B5EF4-FFF2-40B4-BE49-F238E27FC236}">
                <a16:creationId xmlns:a16="http://schemas.microsoft.com/office/drawing/2014/main" id="{5C80DC5C-E2F2-FF46-A023-0FB1289AE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54"/>
          <a:stretch/>
        </p:blipFill>
        <p:spPr>
          <a:xfrm>
            <a:off x="3468989" y="3422931"/>
            <a:ext cx="1997678" cy="2449315"/>
          </a:xfrm>
          <a:prstGeom prst="rect">
            <a:avLst/>
          </a:prstGeom>
        </p:spPr>
      </p:pic>
    </p:spTree>
    <p:extLst>
      <p:ext uri="{BB962C8B-B14F-4D97-AF65-F5344CB8AC3E}">
        <p14:creationId xmlns:p14="http://schemas.microsoft.com/office/powerpoint/2010/main" val="1591600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90ADD5C-2840-034E-8C06-6775E360AB89}"/>
              </a:ext>
            </a:extLst>
          </p:cNvPr>
          <p:cNvSpPr txBox="1"/>
          <p:nvPr/>
        </p:nvSpPr>
        <p:spPr>
          <a:xfrm>
            <a:off x="689430" y="682149"/>
            <a:ext cx="7347665" cy="830997"/>
          </a:xfrm>
          <a:prstGeom prst="rect">
            <a:avLst/>
          </a:prstGeom>
          <a:noFill/>
        </p:spPr>
        <p:txBody>
          <a:bodyPr wrap="square" rtlCol="0">
            <a:spAutoFit/>
          </a:bodyPr>
          <a:lstStyle/>
          <a:p>
            <a:r>
              <a:rPr lang="en-GB" sz="2400" b="1" dirty="0"/>
              <a:t>What contextual information about Robert Frost might be relevant to this poem?</a:t>
            </a:r>
            <a:endParaRPr lang="en-US" sz="2400" b="1" dirty="0"/>
          </a:p>
        </p:txBody>
      </p:sp>
      <p:sp>
        <p:nvSpPr>
          <p:cNvPr id="5" name="TextBox 4">
            <a:extLst>
              <a:ext uri="{FF2B5EF4-FFF2-40B4-BE49-F238E27FC236}">
                <a16:creationId xmlns:a16="http://schemas.microsoft.com/office/drawing/2014/main" id="{DC0927EF-6C67-D24B-9841-6F6CD3D694E1}"/>
              </a:ext>
            </a:extLst>
          </p:cNvPr>
          <p:cNvSpPr txBox="1"/>
          <p:nvPr/>
        </p:nvSpPr>
        <p:spPr>
          <a:xfrm>
            <a:off x="739382" y="1631115"/>
            <a:ext cx="2483902" cy="1323439"/>
          </a:xfrm>
          <a:prstGeom prst="rect">
            <a:avLst/>
          </a:prstGeom>
          <a:noFill/>
        </p:spPr>
        <p:txBody>
          <a:bodyPr wrap="square" rtlCol="0">
            <a:spAutoFit/>
          </a:bodyPr>
          <a:lstStyle/>
          <a:p>
            <a:r>
              <a:rPr lang="en-GB" sz="2000" dirty="0"/>
              <a:t>Classical education – familiar with myths and </a:t>
            </a:r>
            <a:r>
              <a:rPr lang="en-GB" sz="2000" dirty="0" smtClean="0"/>
              <a:t>legends and the bible</a:t>
            </a:r>
            <a:endParaRPr lang="en-US" sz="2000" dirty="0"/>
          </a:p>
        </p:txBody>
      </p:sp>
      <p:sp>
        <p:nvSpPr>
          <p:cNvPr id="7" name="TextBox 6">
            <a:extLst>
              <a:ext uri="{FF2B5EF4-FFF2-40B4-BE49-F238E27FC236}">
                <a16:creationId xmlns:a16="http://schemas.microsoft.com/office/drawing/2014/main" id="{7E960B36-68CD-4943-9CBA-9E50A3020549}"/>
              </a:ext>
            </a:extLst>
          </p:cNvPr>
          <p:cNvSpPr txBox="1"/>
          <p:nvPr/>
        </p:nvSpPr>
        <p:spPr>
          <a:xfrm>
            <a:off x="800976" y="3350800"/>
            <a:ext cx="2504431" cy="1631216"/>
          </a:xfrm>
          <a:prstGeom prst="rect">
            <a:avLst/>
          </a:prstGeom>
          <a:noFill/>
        </p:spPr>
        <p:txBody>
          <a:bodyPr wrap="square" rtlCol="0">
            <a:spAutoFit/>
          </a:bodyPr>
          <a:lstStyle/>
          <a:p>
            <a:r>
              <a:rPr lang="en-GB" sz="2000" dirty="0"/>
              <a:t>Use of conversational, colloquial style – accessible, authentic</a:t>
            </a:r>
            <a:endParaRPr lang="en-US" sz="2000" dirty="0"/>
          </a:p>
        </p:txBody>
      </p:sp>
      <p:pic>
        <p:nvPicPr>
          <p:cNvPr id="11" name="Picture 10">
            <a:extLst>
              <a:ext uri="{FF2B5EF4-FFF2-40B4-BE49-F238E27FC236}">
                <a16:creationId xmlns:a16="http://schemas.microsoft.com/office/drawing/2014/main" id="{5C80DC5C-E2F2-FF46-A023-0FB1289AE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954"/>
          <a:stretch/>
        </p:blipFill>
        <p:spPr>
          <a:xfrm>
            <a:off x="3336324" y="2941750"/>
            <a:ext cx="1997678" cy="2449315"/>
          </a:xfrm>
          <a:prstGeom prst="rect">
            <a:avLst/>
          </a:prstGeom>
        </p:spPr>
      </p:pic>
      <p:sp>
        <p:nvSpPr>
          <p:cNvPr id="4" name="Rectangle 3"/>
          <p:cNvSpPr/>
          <p:nvPr/>
        </p:nvSpPr>
        <p:spPr>
          <a:xfrm>
            <a:off x="5492015" y="3681692"/>
            <a:ext cx="2968591" cy="1323439"/>
          </a:xfrm>
          <a:prstGeom prst="rect">
            <a:avLst/>
          </a:prstGeom>
        </p:spPr>
        <p:txBody>
          <a:bodyPr wrap="square">
            <a:spAutoFit/>
          </a:bodyPr>
          <a:lstStyle/>
          <a:p>
            <a:r>
              <a:rPr lang="en-GB" sz="2000" dirty="0"/>
              <a:t>Tendency to use familiar experience as metaphor for “profoundest thinking”</a:t>
            </a:r>
            <a:endParaRPr lang="en-US" sz="2000" dirty="0"/>
          </a:p>
        </p:txBody>
      </p:sp>
      <p:sp>
        <p:nvSpPr>
          <p:cNvPr id="8" name="TextBox 7">
            <a:extLst>
              <a:ext uri="{FF2B5EF4-FFF2-40B4-BE49-F238E27FC236}">
                <a16:creationId xmlns:a16="http://schemas.microsoft.com/office/drawing/2014/main" id="{D0DA4542-E6E8-4943-95FC-1BF7CDA6458E}"/>
              </a:ext>
            </a:extLst>
          </p:cNvPr>
          <p:cNvSpPr txBox="1"/>
          <p:nvPr/>
        </p:nvSpPr>
        <p:spPr>
          <a:xfrm>
            <a:off x="5334002" y="5508175"/>
            <a:ext cx="3364322" cy="707886"/>
          </a:xfrm>
          <a:prstGeom prst="rect">
            <a:avLst/>
          </a:prstGeom>
          <a:noFill/>
        </p:spPr>
        <p:txBody>
          <a:bodyPr wrap="square" rtlCol="0">
            <a:spAutoFit/>
          </a:bodyPr>
          <a:lstStyle/>
          <a:p>
            <a:r>
              <a:rPr lang="en-GB" sz="2000" dirty="0" smtClean="0"/>
              <a:t>Pastoral mode – depicts the life of rural figures</a:t>
            </a:r>
            <a:endParaRPr lang="en-US" sz="2000" dirty="0"/>
          </a:p>
        </p:txBody>
      </p:sp>
      <p:sp>
        <p:nvSpPr>
          <p:cNvPr id="9" name="TextBox 8">
            <a:extLst>
              <a:ext uri="{FF2B5EF4-FFF2-40B4-BE49-F238E27FC236}">
                <a16:creationId xmlns:a16="http://schemas.microsoft.com/office/drawing/2014/main" id="{7E960B36-68CD-4943-9CBA-9E50A3020549}"/>
              </a:ext>
            </a:extLst>
          </p:cNvPr>
          <p:cNvSpPr txBox="1"/>
          <p:nvPr/>
        </p:nvSpPr>
        <p:spPr>
          <a:xfrm>
            <a:off x="3305407" y="1690149"/>
            <a:ext cx="2462791" cy="1015663"/>
          </a:xfrm>
          <a:prstGeom prst="rect">
            <a:avLst/>
          </a:prstGeom>
          <a:noFill/>
        </p:spPr>
        <p:txBody>
          <a:bodyPr wrap="square" rtlCol="0">
            <a:spAutoFit/>
          </a:bodyPr>
          <a:lstStyle/>
          <a:p>
            <a:r>
              <a:rPr lang="en-GB" sz="2000" dirty="0" smtClean="0"/>
              <a:t>French-Canadian immigration to New England</a:t>
            </a:r>
            <a:endParaRPr lang="en-US" sz="2000" dirty="0"/>
          </a:p>
        </p:txBody>
      </p:sp>
      <p:sp>
        <p:nvSpPr>
          <p:cNvPr id="12" name="TextBox 11">
            <a:extLst>
              <a:ext uri="{FF2B5EF4-FFF2-40B4-BE49-F238E27FC236}">
                <a16:creationId xmlns:a16="http://schemas.microsoft.com/office/drawing/2014/main" id="{D0DA4542-E6E8-4943-95FC-1BF7CDA6458E}"/>
              </a:ext>
            </a:extLst>
          </p:cNvPr>
          <p:cNvSpPr txBox="1"/>
          <p:nvPr/>
        </p:nvSpPr>
        <p:spPr>
          <a:xfrm>
            <a:off x="5938776" y="1890204"/>
            <a:ext cx="2521830" cy="1631216"/>
          </a:xfrm>
          <a:prstGeom prst="rect">
            <a:avLst/>
          </a:prstGeom>
          <a:noFill/>
        </p:spPr>
        <p:txBody>
          <a:bodyPr wrap="square" rtlCol="0">
            <a:spAutoFit/>
          </a:bodyPr>
          <a:lstStyle/>
          <a:p>
            <a:r>
              <a:rPr lang="en-GB" sz="2000" dirty="0" smtClean="0"/>
              <a:t>Desire to replicate the truth of life through art – which is hard work but worthwhile</a:t>
            </a:r>
            <a:endParaRPr lang="en-US" sz="2000" dirty="0"/>
          </a:p>
        </p:txBody>
      </p:sp>
      <p:sp>
        <p:nvSpPr>
          <p:cNvPr id="13" name="TextBox 12">
            <a:extLst>
              <a:ext uri="{FF2B5EF4-FFF2-40B4-BE49-F238E27FC236}">
                <a16:creationId xmlns:a16="http://schemas.microsoft.com/office/drawing/2014/main" id="{7E960B36-68CD-4943-9CBA-9E50A3020549}"/>
              </a:ext>
            </a:extLst>
          </p:cNvPr>
          <p:cNvSpPr txBox="1"/>
          <p:nvPr/>
        </p:nvSpPr>
        <p:spPr>
          <a:xfrm>
            <a:off x="622394" y="5198786"/>
            <a:ext cx="3430183" cy="1015663"/>
          </a:xfrm>
          <a:prstGeom prst="rect">
            <a:avLst/>
          </a:prstGeom>
          <a:noFill/>
        </p:spPr>
        <p:txBody>
          <a:bodyPr wrap="square" rtlCol="0">
            <a:spAutoFit/>
          </a:bodyPr>
          <a:lstStyle/>
          <a:p>
            <a:r>
              <a:rPr lang="en-GB" sz="2000" b="1" dirty="0" smtClean="0"/>
              <a:t>LINK TO:</a:t>
            </a:r>
          </a:p>
          <a:p>
            <a:r>
              <a:rPr lang="en-US" sz="2000" b="1" dirty="0" smtClean="0"/>
              <a:t>Mending Wall, Mowing, Hired Man, Black Cottage</a:t>
            </a:r>
            <a:endParaRPr lang="en-US" sz="2000" b="1" dirty="0"/>
          </a:p>
        </p:txBody>
      </p:sp>
    </p:spTree>
    <p:extLst>
      <p:ext uri="{BB962C8B-B14F-4D97-AF65-F5344CB8AC3E}">
        <p14:creationId xmlns:p14="http://schemas.microsoft.com/office/powerpoint/2010/main" val="29938724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2B6DE1A-EEC3-A046-9221-085181455B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99715" y="3238902"/>
            <a:ext cx="2536883" cy="3384274"/>
          </a:xfrm>
          <a:prstGeom prst="rect">
            <a:avLst/>
          </a:prstGeom>
        </p:spPr>
      </p:pic>
      <p:sp>
        <p:nvSpPr>
          <p:cNvPr id="7" name="TextBox 6">
            <a:extLst>
              <a:ext uri="{FF2B5EF4-FFF2-40B4-BE49-F238E27FC236}">
                <a16:creationId xmlns:a16="http://schemas.microsoft.com/office/drawing/2014/main" id="{85CBF8E5-FFEF-1647-8C0C-08139ADE3142}"/>
              </a:ext>
            </a:extLst>
          </p:cNvPr>
          <p:cNvSpPr txBox="1"/>
          <p:nvPr/>
        </p:nvSpPr>
        <p:spPr>
          <a:xfrm>
            <a:off x="812964" y="1771640"/>
            <a:ext cx="7451360" cy="2939266"/>
          </a:xfrm>
          <a:prstGeom prst="rect">
            <a:avLst/>
          </a:prstGeom>
          <a:noFill/>
        </p:spPr>
        <p:txBody>
          <a:bodyPr wrap="square" rtlCol="0">
            <a:spAutoFit/>
          </a:bodyPr>
          <a:lstStyle/>
          <a:p>
            <a:pPr>
              <a:lnSpc>
                <a:spcPts val="4160"/>
              </a:lnSpc>
              <a:spcBef>
                <a:spcPts val="600"/>
              </a:spcBef>
              <a:spcAft>
                <a:spcPts val="600"/>
              </a:spcAft>
            </a:pPr>
            <a:r>
              <a:rPr lang="en-NZ" sz="2800" dirty="0"/>
              <a:t>How does Frost </a:t>
            </a:r>
            <a:r>
              <a:rPr lang="en-NZ" sz="2800" dirty="0" smtClean="0"/>
              <a:t>develop an idea in this poem?</a:t>
            </a:r>
            <a:endParaRPr lang="en-NZ" sz="2800" dirty="0"/>
          </a:p>
          <a:p>
            <a:pPr>
              <a:lnSpc>
                <a:spcPts val="4160"/>
              </a:lnSpc>
              <a:spcBef>
                <a:spcPts val="600"/>
              </a:spcBef>
              <a:spcAft>
                <a:spcPts val="600"/>
              </a:spcAft>
            </a:pPr>
            <a:r>
              <a:rPr lang="en-NZ" sz="2400" dirty="0"/>
              <a:t>Frost </a:t>
            </a:r>
            <a:r>
              <a:rPr lang="en-NZ" sz="2400" dirty="0" smtClean="0"/>
              <a:t>uses the </a:t>
            </a:r>
            <a:r>
              <a:rPr lang="en-NZ" sz="2400" dirty="0" err="1" smtClean="0"/>
              <a:t>ax</a:t>
            </a:r>
            <a:r>
              <a:rPr lang="en-NZ" sz="2400" dirty="0" smtClean="0"/>
              <a:t>-helve as a symbol </a:t>
            </a:r>
            <a:r>
              <a:rPr lang="en-NZ" sz="2400" smtClean="0"/>
              <a:t>for ________________.“__________________”. </a:t>
            </a:r>
            <a:r>
              <a:rPr lang="en-NZ" sz="2400" dirty="0"/>
              <a:t>The technique </a:t>
            </a:r>
            <a:r>
              <a:rPr lang="en-NZ" sz="2400" dirty="0" smtClean="0"/>
              <a:t>of _____________ </a:t>
            </a:r>
            <a:r>
              <a:rPr lang="en-NZ" sz="2400" dirty="0"/>
              <a:t>in this quotation encourages the reader to recognise…</a:t>
            </a:r>
            <a:endParaRPr lang="en-GB" sz="2400" dirty="0"/>
          </a:p>
        </p:txBody>
      </p:sp>
      <p:sp>
        <p:nvSpPr>
          <p:cNvPr id="5" name="TextBox 4">
            <a:extLst>
              <a:ext uri="{FF2B5EF4-FFF2-40B4-BE49-F238E27FC236}">
                <a16:creationId xmlns:a16="http://schemas.microsoft.com/office/drawing/2014/main" id="{3E2B6AC9-A488-464C-868B-269A3607CCBB}"/>
              </a:ext>
            </a:extLst>
          </p:cNvPr>
          <p:cNvSpPr txBox="1"/>
          <p:nvPr/>
        </p:nvSpPr>
        <p:spPr>
          <a:xfrm>
            <a:off x="536608" y="5994753"/>
            <a:ext cx="8133349" cy="369332"/>
          </a:xfrm>
          <a:prstGeom prst="rect">
            <a:avLst/>
          </a:prstGeom>
          <a:solidFill>
            <a:schemeClr val="bg1"/>
          </a:solidFill>
          <a:ln>
            <a:solidFill>
              <a:schemeClr val="tx1"/>
            </a:solidFill>
          </a:ln>
        </p:spPr>
        <p:txBody>
          <a:bodyPr wrap="square" rtlCol="0" anchor="ctr">
            <a:spAutoFit/>
          </a:bodyPr>
          <a:lstStyle/>
          <a:p>
            <a:r>
              <a:rPr lang="en-NZ" dirty="0"/>
              <a:t>    + a context comment! </a:t>
            </a:r>
            <a:r>
              <a:rPr lang="en-NZ" sz="1600" i="1" dirty="0"/>
              <a:t>Genre, typical conventions, Frost’s life experience…  </a:t>
            </a:r>
          </a:p>
        </p:txBody>
      </p:sp>
      <p:sp>
        <p:nvSpPr>
          <p:cNvPr id="8" name="5-Point Star 7">
            <a:extLst>
              <a:ext uri="{FF2B5EF4-FFF2-40B4-BE49-F238E27FC236}">
                <a16:creationId xmlns:a16="http://schemas.microsoft.com/office/drawing/2014/main" id="{960CC230-C443-9E47-A974-FDEB7525DFB2}"/>
              </a:ext>
            </a:extLst>
          </p:cNvPr>
          <p:cNvSpPr/>
          <p:nvPr/>
        </p:nvSpPr>
        <p:spPr>
          <a:xfrm>
            <a:off x="139568" y="5678905"/>
            <a:ext cx="798894" cy="801659"/>
          </a:xfrm>
          <a:prstGeom prst="star5">
            <a:avLst>
              <a:gd name="adj" fmla="val 21150"/>
              <a:gd name="hf" fmla="val 105146"/>
              <a:gd name="vf" fmla="val 110557"/>
            </a:avLst>
          </a:prstGeom>
          <a:solidFill>
            <a:srgbClr val="FFC00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Z" b="1" dirty="0">
                <a:solidFill>
                  <a:schemeClr val="tx1"/>
                </a:solidFill>
              </a:rPr>
              <a:t>C</a:t>
            </a:r>
          </a:p>
        </p:txBody>
      </p:sp>
      <p:sp>
        <p:nvSpPr>
          <p:cNvPr id="9" name="TextBox 8">
            <a:extLst>
              <a:ext uri="{FF2B5EF4-FFF2-40B4-BE49-F238E27FC236}">
                <a16:creationId xmlns:a16="http://schemas.microsoft.com/office/drawing/2014/main" id="{B8739C89-02A3-C749-B254-9968CB86E8C3}"/>
              </a:ext>
            </a:extLst>
          </p:cNvPr>
          <p:cNvSpPr txBox="1"/>
          <p:nvPr/>
        </p:nvSpPr>
        <p:spPr>
          <a:xfrm>
            <a:off x="1808286" y="840959"/>
            <a:ext cx="5589992" cy="584775"/>
          </a:xfrm>
          <a:prstGeom prst="rect">
            <a:avLst/>
          </a:prstGeom>
          <a:noFill/>
        </p:spPr>
        <p:txBody>
          <a:bodyPr wrap="none" rtlCol="0">
            <a:spAutoFit/>
          </a:bodyPr>
          <a:lstStyle/>
          <a:p>
            <a:r>
              <a:rPr lang="en-US" sz="3200" b="1" dirty="0"/>
              <a:t>Demonstrate your learning!</a:t>
            </a:r>
          </a:p>
        </p:txBody>
      </p:sp>
    </p:spTree>
    <p:extLst>
      <p:ext uri="{BB962C8B-B14F-4D97-AF65-F5344CB8AC3E}">
        <p14:creationId xmlns:p14="http://schemas.microsoft.com/office/powerpoint/2010/main" val="3740875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92078" y="1258244"/>
            <a:ext cx="3915632" cy="1028700"/>
          </a:xfrm>
        </p:spPr>
        <p:txBody>
          <a:bodyPr>
            <a:normAutofit fontScale="90000"/>
          </a:bodyPr>
          <a:lstStyle/>
          <a:p>
            <a:r>
              <a:rPr lang="en-US" sz="3200" dirty="0" smtClean="0"/>
              <a:t>“The Ax-Helve” </a:t>
            </a:r>
            <a:r>
              <a:rPr lang="en-US" sz="3200" dirty="0"/>
              <a:t>– studied!</a:t>
            </a:r>
          </a:p>
        </p:txBody>
      </p:sp>
      <p:sp>
        <p:nvSpPr>
          <p:cNvPr id="6" name="Text Placeholder 5"/>
          <p:cNvSpPr>
            <a:spLocks noGrp="1"/>
          </p:cNvSpPr>
          <p:nvPr>
            <p:ph type="body" sz="half" idx="2"/>
          </p:nvPr>
        </p:nvSpPr>
        <p:spPr>
          <a:xfrm>
            <a:off x="1010737" y="1974871"/>
            <a:ext cx="4681362" cy="1371600"/>
          </a:xfrm>
        </p:spPr>
        <p:txBody>
          <a:bodyPr>
            <a:normAutofit/>
          </a:bodyPr>
          <a:lstStyle/>
          <a:p>
            <a:endParaRPr lang="en-US" sz="2400" dirty="0"/>
          </a:p>
          <a:p>
            <a:r>
              <a:rPr lang="en-US" sz="2000" dirty="0"/>
              <a:t>Give it a tick, a date and a </a:t>
            </a:r>
            <a:r>
              <a:rPr lang="en-US" sz="2000" b="1" dirty="0"/>
              <a:t>confidence rating </a:t>
            </a:r>
            <a:r>
              <a:rPr lang="en-US" sz="2000" dirty="0"/>
              <a:t>out of 10.</a:t>
            </a:r>
          </a:p>
        </p:txBody>
      </p:sp>
      <p:pic>
        <p:nvPicPr>
          <p:cNvPr id="11" name="Picture 10"/>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2677" y="3290792"/>
            <a:ext cx="3557483" cy="2002265"/>
          </a:xfrm>
          <a:prstGeom prst="rect">
            <a:avLst/>
          </a:prstGeom>
        </p:spPr>
      </p:pic>
      <p:pic>
        <p:nvPicPr>
          <p:cNvPr id="12" name="Picture 1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9964" y="774328"/>
            <a:ext cx="1021706" cy="967832"/>
          </a:xfrm>
          <a:prstGeom prst="rect">
            <a:avLst/>
          </a:prstGeom>
        </p:spPr>
      </p:pic>
      <p:pic>
        <p:nvPicPr>
          <p:cNvPr id="23" name="Picture 22">
            <a:extLst>
              <a:ext uri="{FF2B5EF4-FFF2-40B4-BE49-F238E27FC236}">
                <a16:creationId xmlns:a16="http://schemas.microsoft.com/office/drawing/2014/main" id="{F66D6612-F4A7-D543-8573-094883891F03}"/>
              </a:ext>
            </a:extLst>
          </p:cNvPr>
          <p:cNvPicPr>
            <a:picLocks noChangeAspect="1"/>
          </p:cNvPicPr>
          <p:nvPr/>
        </p:nvPicPr>
        <p:blipFill>
          <a:blip r:embed="rId4"/>
          <a:stretch>
            <a:fillRect/>
          </a:stretch>
        </p:blipFill>
        <p:spPr>
          <a:xfrm>
            <a:off x="5566839" y="1974871"/>
            <a:ext cx="3072114" cy="3962582"/>
          </a:xfrm>
          <a:prstGeom prst="rect">
            <a:avLst/>
          </a:prstGeom>
        </p:spPr>
      </p:pic>
      <p:pic>
        <p:nvPicPr>
          <p:cNvPr id="25" name="Picture 24">
            <a:extLst>
              <a:ext uri="{FF2B5EF4-FFF2-40B4-BE49-F238E27FC236}">
                <a16:creationId xmlns:a16="http://schemas.microsoft.com/office/drawing/2014/main" id="{C3028062-9681-BC40-964C-E333AF240FB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43636" y="2379207"/>
            <a:ext cx="176679" cy="167363"/>
          </a:xfrm>
          <a:prstGeom prst="rect">
            <a:avLst/>
          </a:prstGeom>
        </p:spPr>
      </p:pic>
      <p:pic>
        <p:nvPicPr>
          <p:cNvPr id="26" name="Picture 25">
            <a:extLst>
              <a:ext uri="{FF2B5EF4-FFF2-40B4-BE49-F238E27FC236}">
                <a16:creationId xmlns:a16="http://schemas.microsoft.com/office/drawing/2014/main" id="{1A0E75A7-A70E-FC44-8275-A4116ABAB57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8248" y="2546570"/>
            <a:ext cx="176679" cy="167363"/>
          </a:xfrm>
          <a:prstGeom prst="rect">
            <a:avLst/>
          </a:prstGeom>
        </p:spPr>
      </p:pic>
      <p:pic>
        <p:nvPicPr>
          <p:cNvPr id="27" name="Picture 26">
            <a:extLst>
              <a:ext uri="{FF2B5EF4-FFF2-40B4-BE49-F238E27FC236}">
                <a16:creationId xmlns:a16="http://schemas.microsoft.com/office/drawing/2014/main" id="{420005FD-79A0-1A47-BD33-E6303F9FAE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2858" y="2733815"/>
            <a:ext cx="176679" cy="167363"/>
          </a:xfrm>
          <a:prstGeom prst="rect">
            <a:avLst/>
          </a:prstGeom>
        </p:spPr>
      </p:pic>
      <p:pic>
        <p:nvPicPr>
          <p:cNvPr id="28" name="Picture 27">
            <a:extLst>
              <a:ext uri="{FF2B5EF4-FFF2-40B4-BE49-F238E27FC236}">
                <a16:creationId xmlns:a16="http://schemas.microsoft.com/office/drawing/2014/main" id="{420005FD-79A0-1A47-BD33-E6303F9FAED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4831" y="2902455"/>
            <a:ext cx="176679" cy="167363"/>
          </a:xfrm>
          <a:prstGeom prst="rect">
            <a:avLst/>
          </a:prstGeom>
        </p:spPr>
      </p:pic>
      <p:pic>
        <p:nvPicPr>
          <p:cNvPr id="29" name="Picture 28">
            <a:extLst>
              <a:ext uri="{FF2B5EF4-FFF2-40B4-BE49-F238E27FC236}">
                <a16:creationId xmlns:a16="http://schemas.microsoft.com/office/drawing/2014/main" id="{8A67152F-B773-594B-91C1-0C6DE7E705F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2859" y="3255787"/>
            <a:ext cx="176679" cy="167363"/>
          </a:xfrm>
          <a:prstGeom prst="rect">
            <a:avLst/>
          </a:prstGeom>
        </p:spPr>
      </p:pic>
      <p:pic>
        <p:nvPicPr>
          <p:cNvPr id="30" name="Picture 29">
            <a:extLst>
              <a:ext uri="{FF2B5EF4-FFF2-40B4-BE49-F238E27FC236}">
                <a16:creationId xmlns:a16="http://schemas.microsoft.com/office/drawing/2014/main" id="{8F26075E-699E-C545-8BA0-1F83AEC14E8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2859" y="3090977"/>
            <a:ext cx="176679" cy="167363"/>
          </a:xfrm>
          <a:prstGeom prst="rect">
            <a:avLst/>
          </a:prstGeom>
        </p:spPr>
      </p:pic>
      <p:pic>
        <p:nvPicPr>
          <p:cNvPr id="31" name="Picture 30">
            <a:extLst>
              <a:ext uri="{FF2B5EF4-FFF2-40B4-BE49-F238E27FC236}">
                <a16:creationId xmlns:a16="http://schemas.microsoft.com/office/drawing/2014/main" id="{5DBE56DA-4B6C-F745-A612-68DBB8BCD2E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2859" y="3415234"/>
            <a:ext cx="176679" cy="167363"/>
          </a:xfrm>
          <a:prstGeom prst="rect">
            <a:avLst/>
          </a:prstGeom>
        </p:spPr>
      </p:pic>
      <p:pic>
        <p:nvPicPr>
          <p:cNvPr id="32" name="Picture 31">
            <a:extLst>
              <a:ext uri="{FF2B5EF4-FFF2-40B4-BE49-F238E27FC236}">
                <a16:creationId xmlns:a16="http://schemas.microsoft.com/office/drawing/2014/main" id="{689C6F69-2177-9343-BD88-657CE201EB4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32859" y="3580044"/>
            <a:ext cx="176679" cy="167363"/>
          </a:xfrm>
          <a:prstGeom prst="rect">
            <a:avLst/>
          </a:prstGeom>
        </p:spPr>
      </p:pic>
      <p:pic>
        <p:nvPicPr>
          <p:cNvPr id="33" name="Picture 32">
            <a:extLst>
              <a:ext uri="{FF2B5EF4-FFF2-40B4-BE49-F238E27FC236}">
                <a16:creationId xmlns:a16="http://schemas.microsoft.com/office/drawing/2014/main" id="{5FCE2128-D006-704D-BD25-F3D3455CDCB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8274" y="3747407"/>
            <a:ext cx="176679" cy="167363"/>
          </a:xfrm>
          <a:prstGeom prst="rect">
            <a:avLst/>
          </a:prstGeom>
        </p:spPr>
      </p:pic>
      <p:pic>
        <p:nvPicPr>
          <p:cNvPr id="34" name="Picture 33">
            <a:extLst>
              <a:ext uri="{FF2B5EF4-FFF2-40B4-BE49-F238E27FC236}">
                <a16:creationId xmlns:a16="http://schemas.microsoft.com/office/drawing/2014/main" id="{FD423A7A-5B4B-0941-A917-F226B13F4A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8274" y="4046670"/>
            <a:ext cx="176679" cy="167363"/>
          </a:xfrm>
          <a:prstGeom prst="rect">
            <a:avLst/>
          </a:prstGeom>
        </p:spPr>
      </p:pic>
      <p:pic>
        <p:nvPicPr>
          <p:cNvPr id="35" name="Picture 34">
            <a:extLst>
              <a:ext uri="{FF2B5EF4-FFF2-40B4-BE49-F238E27FC236}">
                <a16:creationId xmlns:a16="http://schemas.microsoft.com/office/drawing/2014/main" id="{FD423A7A-5B4B-0941-A917-F226B13F4A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8274" y="3896706"/>
            <a:ext cx="176679" cy="167363"/>
          </a:xfrm>
          <a:prstGeom prst="rect">
            <a:avLst/>
          </a:prstGeom>
        </p:spPr>
      </p:pic>
      <p:pic>
        <p:nvPicPr>
          <p:cNvPr id="36" name="Picture 35">
            <a:extLst>
              <a:ext uri="{FF2B5EF4-FFF2-40B4-BE49-F238E27FC236}">
                <a16:creationId xmlns:a16="http://schemas.microsoft.com/office/drawing/2014/main" id="{FD423A7A-5B4B-0941-A917-F226B13F4A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8274" y="4178938"/>
            <a:ext cx="176679" cy="167363"/>
          </a:xfrm>
          <a:prstGeom prst="rect">
            <a:avLst/>
          </a:prstGeom>
        </p:spPr>
      </p:pic>
      <p:pic>
        <p:nvPicPr>
          <p:cNvPr id="37" name="Picture 36">
            <a:extLst>
              <a:ext uri="{FF2B5EF4-FFF2-40B4-BE49-F238E27FC236}">
                <a16:creationId xmlns:a16="http://schemas.microsoft.com/office/drawing/2014/main" id="{FD423A7A-5B4B-0941-A917-F226B13F4A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24538" y="4366306"/>
            <a:ext cx="176679" cy="167363"/>
          </a:xfrm>
          <a:prstGeom prst="rect">
            <a:avLst/>
          </a:prstGeom>
        </p:spPr>
      </p:pic>
      <p:pic>
        <p:nvPicPr>
          <p:cNvPr id="38" name="Picture 37">
            <a:extLst>
              <a:ext uri="{FF2B5EF4-FFF2-40B4-BE49-F238E27FC236}">
                <a16:creationId xmlns:a16="http://schemas.microsoft.com/office/drawing/2014/main" id="{FD423A7A-5B4B-0941-A917-F226B13F4AB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511375" y="4525753"/>
            <a:ext cx="176679" cy="167363"/>
          </a:xfrm>
          <a:prstGeom prst="rect">
            <a:avLst/>
          </a:prstGeom>
        </p:spPr>
      </p:pic>
    </p:spTree>
    <p:extLst>
      <p:ext uri="{BB962C8B-B14F-4D97-AF65-F5344CB8AC3E}">
        <p14:creationId xmlns:p14="http://schemas.microsoft.com/office/powerpoint/2010/main" val="614073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644253" y="393824"/>
            <a:ext cx="7997470" cy="1653917"/>
          </a:xfrm>
        </p:spPr>
        <p:txBody>
          <a:bodyPr>
            <a:noAutofit/>
          </a:bodyPr>
          <a:lstStyle/>
          <a:p>
            <a:r>
              <a:rPr lang="en-US" sz="4000" dirty="0"/>
              <a:t>Useful vocabulary for this poem</a:t>
            </a:r>
            <a:br>
              <a:rPr lang="en-US" sz="4000" dirty="0"/>
            </a:br>
            <a:r>
              <a:rPr lang="en-US" sz="1800" b="1" dirty="0"/>
              <a:t>Copy these words down somewhere on the same page as the poem.</a:t>
            </a:r>
          </a:p>
        </p:txBody>
      </p:sp>
      <p:sp>
        <p:nvSpPr>
          <p:cNvPr id="9" name="Content Placeholder 8"/>
          <p:cNvSpPr>
            <a:spLocks noGrp="1"/>
          </p:cNvSpPr>
          <p:nvPr>
            <p:ph idx="1"/>
          </p:nvPr>
        </p:nvSpPr>
        <p:spPr>
          <a:xfrm>
            <a:off x="1070754" y="2602335"/>
            <a:ext cx="3738432" cy="3111405"/>
          </a:xfrm>
        </p:spPr>
        <p:txBody>
          <a:bodyPr>
            <a:normAutofit fontScale="92500" lnSpcReduction="10000"/>
          </a:bodyPr>
          <a:lstStyle/>
          <a:p>
            <a:r>
              <a:rPr lang="mi-NZ" sz="2200" b="1" dirty="0" smtClean="0">
                <a:latin typeface="Century Gothic" panose="020B0502020202020204" pitchFamily="34" charset="0"/>
              </a:rPr>
              <a:t>dialect</a:t>
            </a:r>
            <a:endParaRPr lang="mi-NZ" sz="2200" b="1" dirty="0">
              <a:latin typeface="Century Gothic" panose="020B0502020202020204" pitchFamily="34" charset="0"/>
            </a:endParaRPr>
          </a:p>
          <a:p>
            <a:r>
              <a:rPr lang="mi-NZ" sz="2200" b="1" dirty="0" smtClean="0">
                <a:latin typeface="Century Gothic" panose="020B0502020202020204" pitchFamily="34" charset="0"/>
              </a:rPr>
              <a:t>extended metaphor</a:t>
            </a:r>
            <a:endParaRPr lang="mi-NZ" sz="2200" b="1" dirty="0">
              <a:latin typeface="Century Gothic" panose="020B0502020202020204" pitchFamily="34" charset="0"/>
            </a:endParaRPr>
          </a:p>
          <a:p>
            <a:r>
              <a:rPr lang="mi-NZ" sz="2200" b="1" dirty="0">
                <a:latin typeface="Century Gothic" panose="020B0502020202020204" pitchFamily="34" charset="0"/>
              </a:rPr>
              <a:t>personification</a:t>
            </a:r>
          </a:p>
          <a:p>
            <a:r>
              <a:rPr lang="mi-NZ" sz="2200" b="1" dirty="0" smtClean="0">
                <a:latin typeface="Century Gothic" panose="020B0502020202020204" pitchFamily="34" charset="0"/>
              </a:rPr>
              <a:t>trope</a:t>
            </a:r>
          </a:p>
          <a:p>
            <a:r>
              <a:rPr lang="mi-NZ" sz="2200" b="1" dirty="0" smtClean="0">
                <a:latin typeface="Century Gothic" panose="020B0502020202020204" pitchFamily="34" charset="0"/>
              </a:rPr>
              <a:t>allusion</a:t>
            </a:r>
          </a:p>
          <a:p>
            <a:r>
              <a:rPr lang="mi-NZ" sz="2200" b="1" dirty="0" smtClean="0">
                <a:latin typeface="Century Gothic" panose="020B0502020202020204" pitchFamily="34" charset="0"/>
              </a:rPr>
              <a:t>characterisation</a:t>
            </a:r>
          </a:p>
          <a:p>
            <a:r>
              <a:rPr lang="mi-NZ" sz="2200" b="1" dirty="0" smtClean="0">
                <a:latin typeface="Century Gothic" panose="020B0502020202020204" pitchFamily="34" charset="0"/>
              </a:rPr>
              <a:t>questioning</a:t>
            </a:r>
            <a:endParaRPr lang="mi-NZ" sz="2200" b="1" dirty="0">
              <a:latin typeface="Century Gothic" panose="020B0502020202020204" pitchFamily="34" charset="0"/>
            </a:endParaRPr>
          </a:p>
          <a:p>
            <a:endParaRPr lang="mi-NZ" dirty="0"/>
          </a:p>
          <a:p>
            <a:endParaRPr lang="mi-NZ" dirty="0"/>
          </a:p>
          <a:p>
            <a:endParaRPr lang="en-GB" dirty="0"/>
          </a:p>
          <a:p>
            <a:endParaRPr lang="en-US" dirty="0"/>
          </a:p>
          <a:p>
            <a:endParaRPr lang="en-US" dirty="0"/>
          </a:p>
        </p:txBody>
      </p:sp>
      <p:sp>
        <p:nvSpPr>
          <p:cNvPr id="11" name="TextBox 10"/>
          <p:cNvSpPr txBox="1"/>
          <p:nvPr/>
        </p:nvSpPr>
        <p:spPr>
          <a:xfrm>
            <a:off x="2292439" y="5932069"/>
            <a:ext cx="6851561" cy="923330"/>
          </a:xfrm>
          <a:prstGeom prst="rect">
            <a:avLst/>
          </a:prstGeom>
          <a:solidFill>
            <a:schemeClr val="accent6">
              <a:lumMod val="40000"/>
              <a:lumOff val="60000"/>
            </a:schemeClr>
          </a:solidFill>
          <a:ln>
            <a:noFill/>
          </a:ln>
        </p:spPr>
        <p:txBody>
          <a:bodyPr wrap="square" rtlCol="0">
            <a:spAutoFit/>
          </a:bodyPr>
          <a:lstStyle/>
          <a:p>
            <a:pPr algn="r"/>
            <a:r>
              <a:rPr lang="en-US" dirty="0">
                <a:latin typeface="Century Gothic" panose="020B0502020202020204" pitchFamily="34" charset="0"/>
              </a:rPr>
              <a:t>As we increase our understanding of the poem, see if you can spot their relevance, or try to use them in a comment to show you understand them!</a:t>
            </a:r>
          </a:p>
        </p:txBody>
      </p:sp>
      <p:sp>
        <p:nvSpPr>
          <p:cNvPr id="6" name="Content Placeholder 8">
            <a:extLst>
              <a:ext uri="{FF2B5EF4-FFF2-40B4-BE49-F238E27FC236}">
                <a16:creationId xmlns:a16="http://schemas.microsoft.com/office/drawing/2014/main" id="{61F069FC-9028-5345-A3C1-9C941FF51C8B}"/>
              </a:ext>
            </a:extLst>
          </p:cNvPr>
          <p:cNvSpPr txBox="1">
            <a:spLocks/>
          </p:cNvSpPr>
          <p:nvPr/>
        </p:nvSpPr>
        <p:spPr>
          <a:xfrm>
            <a:off x="4562376" y="2602335"/>
            <a:ext cx="3810660" cy="3111404"/>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mi-NZ" sz="2000" b="1" dirty="0" smtClean="0">
                <a:latin typeface="Century Gothic" panose="020B0502020202020204" pitchFamily="34" charset="0"/>
              </a:rPr>
              <a:t>simple-minded wisdom</a:t>
            </a:r>
            <a:endParaRPr lang="mi-NZ" sz="2000" b="1" dirty="0">
              <a:latin typeface="Century Gothic" panose="020B0502020202020204" pitchFamily="34" charset="0"/>
            </a:endParaRPr>
          </a:p>
          <a:p>
            <a:r>
              <a:rPr lang="mi-NZ" sz="2000" b="1" dirty="0" smtClean="0">
                <a:latin typeface="Century Gothic" panose="020B0502020202020204" pitchFamily="34" charset="0"/>
              </a:rPr>
              <a:t>suspicion</a:t>
            </a:r>
          </a:p>
          <a:p>
            <a:r>
              <a:rPr lang="en-US" sz="2000" b="1" dirty="0" smtClean="0">
                <a:latin typeface="Century Gothic" panose="020B0502020202020204" pitchFamily="34" charset="0"/>
              </a:rPr>
              <a:t>judgement</a:t>
            </a:r>
          </a:p>
          <a:p>
            <a:r>
              <a:rPr lang="en-US" sz="2000" b="1" dirty="0" smtClean="0">
                <a:latin typeface="Century Gothic" panose="020B0502020202020204" pitchFamily="34" charset="0"/>
              </a:rPr>
              <a:t>knowledge</a:t>
            </a:r>
          </a:p>
          <a:p>
            <a:r>
              <a:rPr lang="en-US" sz="2000" b="1" dirty="0" smtClean="0">
                <a:latin typeface="Century Gothic" panose="020B0502020202020204" pitchFamily="34" charset="0"/>
              </a:rPr>
              <a:t>fulfilment</a:t>
            </a:r>
          </a:p>
          <a:p>
            <a:r>
              <a:rPr lang="en-US" sz="2000" b="1" dirty="0" smtClean="0">
                <a:latin typeface="Century Gothic" panose="020B0502020202020204" pitchFamily="34" charset="0"/>
              </a:rPr>
              <a:t>artisan</a:t>
            </a:r>
          </a:p>
          <a:p>
            <a:pPr marL="0" indent="0">
              <a:buNone/>
            </a:pPr>
            <a:endParaRPr lang="en-US" dirty="0"/>
          </a:p>
        </p:txBody>
      </p:sp>
    </p:spTree>
    <p:extLst>
      <p:ext uri="{BB962C8B-B14F-4D97-AF65-F5344CB8AC3E}">
        <p14:creationId xmlns:p14="http://schemas.microsoft.com/office/powerpoint/2010/main" val="2318137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0426" y="121951"/>
            <a:ext cx="2537596" cy="461665"/>
          </a:xfrm>
          <a:prstGeom prst="rect">
            <a:avLst/>
          </a:prstGeom>
          <a:solidFill>
            <a:schemeClr val="bg1"/>
          </a:solidFill>
        </p:spPr>
        <p:txBody>
          <a:bodyPr wrap="square" rtlCol="0">
            <a:spAutoFit/>
          </a:bodyPr>
          <a:lstStyle/>
          <a:p>
            <a:r>
              <a:rPr lang="en-NZ" sz="2400" dirty="0" smtClean="0">
                <a:latin typeface="Century Gothic" panose="020B0502020202020204" pitchFamily="34" charset="0"/>
              </a:rPr>
              <a:t>Useful vocab…</a:t>
            </a:r>
            <a:endParaRPr lang="en-NZ" sz="2400" dirty="0">
              <a:latin typeface="Century Gothic" panose="020B0502020202020204" pitchFamily="34" charset="0"/>
            </a:endParaRPr>
          </a:p>
        </p:txBody>
      </p:sp>
      <p:pic>
        <p:nvPicPr>
          <p:cNvPr id="3" name="Picture 2"/>
          <p:cNvPicPr>
            <a:picLocks noChangeAspect="1"/>
          </p:cNvPicPr>
          <p:nvPr/>
        </p:nvPicPr>
        <p:blipFill>
          <a:blip r:embed="rId2"/>
          <a:stretch>
            <a:fillRect/>
          </a:stretch>
        </p:blipFill>
        <p:spPr>
          <a:xfrm>
            <a:off x="143782" y="919832"/>
            <a:ext cx="3974947" cy="2232086"/>
          </a:xfrm>
          <a:prstGeom prst="rect">
            <a:avLst/>
          </a:prstGeom>
        </p:spPr>
      </p:pic>
      <p:sp>
        <p:nvSpPr>
          <p:cNvPr id="4" name="TextBox 3">
            <a:extLst>
              <a:ext uri="{FF2B5EF4-FFF2-40B4-BE49-F238E27FC236}">
                <a16:creationId xmlns:a16="http://schemas.microsoft.com/office/drawing/2014/main" id="{75DBD0B1-16CB-1244-AF0E-5A413BB89223}"/>
              </a:ext>
            </a:extLst>
          </p:cNvPr>
          <p:cNvSpPr txBox="1"/>
          <p:nvPr/>
        </p:nvSpPr>
        <p:spPr>
          <a:xfrm>
            <a:off x="253768" y="2591973"/>
            <a:ext cx="1469154" cy="461665"/>
          </a:xfrm>
          <a:prstGeom prst="rect">
            <a:avLst/>
          </a:prstGeom>
          <a:solidFill>
            <a:srgbClr val="FFFFFF">
              <a:alpha val="70980"/>
            </a:srgbClr>
          </a:solidFill>
        </p:spPr>
        <p:txBody>
          <a:bodyPr wrap="square" rtlCol="0">
            <a:spAutoFit/>
          </a:bodyPr>
          <a:lstStyle/>
          <a:p>
            <a:r>
              <a:rPr lang="en-US" sz="2400" dirty="0" smtClean="0"/>
              <a:t>quiverful</a:t>
            </a:r>
            <a:endParaRPr lang="en-US" sz="24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26" y="3386551"/>
            <a:ext cx="3205921" cy="240671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21169" y="352782"/>
            <a:ext cx="3508066" cy="2631049"/>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56841" y="3386551"/>
            <a:ext cx="3065955" cy="304364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6200000">
            <a:off x="6171928" y="3207753"/>
            <a:ext cx="3404933" cy="2309680"/>
          </a:xfrm>
          <a:prstGeom prst="rect">
            <a:avLst/>
          </a:prstGeom>
        </p:spPr>
      </p:pic>
      <p:sp>
        <p:nvSpPr>
          <p:cNvPr id="14" name="TextBox 13">
            <a:extLst>
              <a:ext uri="{FF2B5EF4-FFF2-40B4-BE49-F238E27FC236}">
                <a16:creationId xmlns:a16="http://schemas.microsoft.com/office/drawing/2014/main" id="{75DBD0B1-16CB-1244-AF0E-5A413BB89223}"/>
              </a:ext>
            </a:extLst>
          </p:cNvPr>
          <p:cNvSpPr txBox="1"/>
          <p:nvPr/>
        </p:nvSpPr>
        <p:spPr>
          <a:xfrm>
            <a:off x="6294922" y="2031035"/>
            <a:ext cx="2595876" cy="461665"/>
          </a:xfrm>
          <a:prstGeom prst="rect">
            <a:avLst/>
          </a:prstGeom>
          <a:solidFill>
            <a:srgbClr val="FFFFFF">
              <a:alpha val="70980"/>
            </a:srgbClr>
          </a:solidFill>
        </p:spPr>
        <p:txBody>
          <a:bodyPr wrap="square" rtlCol="0">
            <a:spAutoFit/>
          </a:bodyPr>
          <a:lstStyle/>
          <a:p>
            <a:r>
              <a:rPr lang="en-US" sz="2400" dirty="0" err="1"/>
              <a:t>h</a:t>
            </a:r>
            <a:r>
              <a:rPr lang="en-US" sz="2400" dirty="0" err="1" smtClean="0"/>
              <a:t>ick’ry</a:t>
            </a:r>
            <a:r>
              <a:rPr lang="en-US" sz="2400" dirty="0" smtClean="0"/>
              <a:t> (hickory)</a:t>
            </a:r>
            <a:endParaRPr lang="en-US" sz="2400" dirty="0"/>
          </a:p>
        </p:txBody>
      </p:sp>
      <p:sp>
        <p:nvSpPr>
          <p:cNvPr id="16" name="TextBox 15">
            <a:extLst>
              <a:ext uri="{FF2B5EF4-FFF2-40B4-BE49-F238E27FC236}">
                <a16:creationId xmlns:a16="http://schemas.microsoft.com/office/drawing/2014/main" id="{75DBD0B1-16CB-1244-AF0E-5A413BB89223}"/>
              </a:ext>
            </a:extLst>
          </p:cNvPr>
          <p:cNvSpPr txBox="1"/>
          <p:nvPr/>
        </p:nvSpPr>
        <p:spPr>
          <a:xfrm>
            <a:off x="7113069" y="5504123"/>
            <a:ext cx="1777729" cy="461665"/>
          </a:xfrm>
          <a:prstGeom prst="rect">
            <a:avLst/>
          </a:prstGeom>
          <a:solidFill>
            <a:srgbClr val="FFFFFF">
              <a:alpha val="70980"/>
            </a:srgbClr>
          </a:solidFill>
        </p:spPr>
        <p:txBody>
          <a:bodyPr wrap="square" rtlCol="0">
            <a:spAutoFit/>
          </a:bodyPr>
          <a:lstStyle/>
          <a:p>
            <a:r>
              <a:rPr lang="en-US" sz="2400" dirty="0" err="1" smtClean="0"/>
              <a:t>whipstock</a:t>
            </a:r>
            <a:endParaRPr lang="en-US" sz="2400" dirty="0"/>
          </a:p>
        </p:txBody>
      </p:sp>
      <p:sp>
        <p:nvSpPr>
          <p:cNvPr id="17" name="TextBox 16">
            <a:extLst>
              <a:ext uri="{FF2B5EF4-FFF2-40B4-BE49-F238E27FC236}">
                <a16:creationId xmlns:a16="http://schemas.microsoft.com/office/drawing/2014/main" id="{75DBD0B1-16CB-1244-AF0E-5A413BB89223}"/>
              </a:ext>
            </a:extLst>
          </p:cNvPr>
          <p:cNvSpPr txBox="1"/>
          <p:nvPr/>
        </p:nvSpPr>
        <p:spPr>
          <a:xfrm>
            <a:off x="3520664" y="5834227"/>
            <a:ext cx="1469154" cy="461665"/>
          </a:xfrm>
          <a:prstGeom prst="rect">
            <a:avLst/>
          </a:prstGeom>
          <a:solidFill>
            <a:srgbClr val="FFFFFF">
              <a:alpha val="70980"/>
            </a:srgbClr>
          </a:solidFill>
        </p:spPr>
        <p:txBody>
          <a:bodyPr wrap="square" rtlCol="0">
            <a:spAutoFit/>
          </a:bodyPr>
          <a:lstStyle/>
          <a:p>
            <a:r>
              <a:rPr lang="en-US" sz="2400" dirty="0" smtClean="0"/>
              <a:t>reigning</a:t>
            </a:r>
            <a:endParaRPr lang="en-US" sz="2400" dirty="0"/>
          </a:p>
        </p:txBody>
      </p:sp>
      <p:sp>
        <p:nvSpPr>
          <p:cNvPr id="18" name="TextBox 17">
            <a:extLst>
              <a:ext uri="{FF2B5EF4-FFF2-40B4-BE49-F238E27FC236}">
                <a16:creationId xmlns:a16="http://schemas.microsoft.com/office/drawing/2014/main" id="{75DBD0B1-16CB-1244-AF0E-5A413BB89223}"/>
              </a:ext>
            </a:extLst>
          </p:cNvPr>
          <p:cNvSpPr txBox="1"/>
          <p:nvPr/>
        </p:nvSpPr>
        <p:spPr>
          <a:xfrm>
            <a:off x="2252312" y="5273290"/>
            <a:ext cx="1066092" cy="461665"/>
          </a:xfrm>
          <a:prstGeom prst="rect">
            <a:avLst/>
          </a:prstGeom>
          <a:solidFill>
            <a:srgbClr val="FFFFFF">
              <a:alpha val="70980"/>
            </a:srgbClr>
          </a:solidFill>
        </p:spPr>
        <p:txBody>
          <a:bodyPr wrap="square" rtlCol="0">
            <a:spAutoFit/>
          </a:bodyPr>
          <a:lstStyle/>
          <a:p>
            <a:r>
              <a:rPr lang="en-US" sz="2400" dirty="0" smtClean="0"/>
              <a:t>alder</a:t>
            </a:r>
            <a:endParaRPr lang="en-US" sz="2400" dirty="0"/>
          </a:p>
        </p:txBody>
      </p:sp>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8378" y="5273290"/>
            <a:ext cx="1319934" cy="1319934"/>
          </a:xfrm>
          <a:prstGeom prst="rect">
            <a:avLst/>
          </a:prstGeom>
        </p:spPr>
      </p:pic>
      <p:pic>
        <p:nvPicPr>
          <p:cNvPr id="20" name="Picture 1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28333" y="919832"/>
            <a:ext cx="1743756" cy="1572868"/>
          </a:xfrm>
          <a:prstGeom prst="rect">
            <a:avLst/>
          </a:prstGeom>
        </p:spPr>
      </p:pic>
      <p:sp>
        <p:nvSpPr>
          <p:cNvPr id="21" name="TextBox 20"/>
          <p:cNvSpPr txBox="1"/>
          <p:nvPr/>
        </p:nvSpPr>
        <p:spPr>
          <a:xfrm>
            <a:off x="143782" y="3151918"/>
            <a:ext cx="6569174" cy="461665"/>
          </a:xfrm>
          <a:prstGeom prst="rect">
            <a:avLst/>
          </a:prstGeom>
          <a:solidFill>
            <a:schemeClr val="accent4">
              <a:lumMod val="20000"/>
              <a:lumOff val="80000"/>
            </a:schemeClr>
          </a:solidFill>
        </p:spPr>
        <p:txBody>
          <a:bodyPr wrap="square" rtlCol="0">
            <a:spAutoFit/>
          </a:bodyPr>
          <a:lstStyle/>
          <a:p>
            <a:r>
              <a:rPr lang="en-NZ" sz="2400" dirty="0" smtClean="0"/>
              <a:t>Predict: What might this poem be about?</a:t>
            </a:r>
            <a:endParaRPr lang="en-NZ" sz="2400" dirty="0"/>
          </a:p>
        </p:txBody>
      </p:sp>
    </p:spTree>
    <p:extLst>
      <p:ext uri="{BB962C8B-B14F-4D97-AF65-F5344CB8AC3E}">
        <p14:creationId xmlns:p14="http://schemas.microsoft.com/office/powerpoint/2010/main" val="12436177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C053-2FD3-644C-97E2-FC0AB5BA9006}"/>
              </a:ext>
            </a:extLst>
          </p:cNvPr>
          <p:cNvSpPr>
            <a:spLocks noGrp="1"/>
          </p:cNvSpPr>
          <p:nvPr>
            <p:ph type="title"/>
          </p:nvPr>
        </p:nvSpPr>
        <p:spPr>
          <a:xfrm>
            <a:off x="578870" y="931961"/>
            <a:ext cx="7849064" cy="1303867"/>
          </a:xfrm>
        </p:spPr>
        <p:txBody>
          <a:bodyPr>
            <a:noAutofit/>
          </a:bodyPr>
          <a:lstStyle/>
          <a:p>
            <a:r>
              <a:rPr lang="en-GB" b="1" dirty="0"/>
              <a:t>Listen to the poem.</a:t>
            </a:r>
            <a:endParaRPr lang="en-US" b="1" dirty="0"/>
          </a:p>
        </p:txBody>
      </p:sp>
      <p:sp>
        <p:nvSpPr>
          <p:cNvPr id="3" name="Content Placeholder 2">
            <a:extLst>
              <a:ext uri="{FF2B5EF4-FFF2-40B4-BE49-F238E27FC236}">
                <a16:creationId xmlns:a16="http://schemas.microsoft.com/office/drawing/2014/main" id="{AFED47D0-A9A8-C649-B948-A82472BD5638}"/>
              </a:ext>
            </a:extLst>
          </p:cNvPr>
          <p:cNvSpPr>
            <a:spLocks noGrp="1"/>
          </p:cNvSpPr>
          <p:nvPr>
            <p:ph idx="1"/>
          </p:nvPr>
        </p:nvSpPr>
        <p:spPr>
          <a:xfrm>
            <a:off x="949124" y="2235828"/>
            <a:ext cx="7063660" cy="2496021"/>
          </a:xfrm>
          <a:solidFill>
            <a:schemeClr val="accent1">
              <a:lumMod val="20000"/>
              <a:lumOff val="80000"/>
            </a:schemeClr>
          </a:solidFill>
        </p:spPr>
        <p:txBody>
          <a:bodyPr>
            <a:normAutofit/>
          </a:bodyPr>
          <a:lstStyle/>
          <a:p>
            <a:pPr marL="0" indent="0" algn="ctr">
              <a:buNone/>
            </a:pPr>
            <a:r>
              <a:rPr lang="en-GB" sz="3200" dirty="0" smtClean="0"/>
              <a:t>As you follow along, write down any questions that come to mind and underline or highlight any other words you don’t understand.</a:t>
            </a:r>
            <a:endParaRPr lang="en-GB" sz="2800" dirty="0"/>
          </a:p>
          <a:p>
            <a:pPr marL="0" indent="0">
              <a:buNone/>
            </a:pPr>
            <a:endParaRPr lang="en-GB" sz="2800" dirty="0"/>
          </a:p>
          <a:p>
            <a:pPr marL="0" indent="0">
              <a:buNone/>
            </a:pPr>
            <a:endParaRPr lang="en-GB" sz="2800" dirty="0"/>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33299"/>
          <a:stretch/>
        </p:blipFill>
        <p:spPr>
          <a:xfrm>
            <a:off x="6155703" y="4544898"/>
            <a:ext cx="2582944" cy="2033021"/>
          </a:xfrm>
          <a:prstGeom prst="rect">
            <a:avLst/>
          </a:prstGeom>
        </p:spPr>
      </p:pic>
      <p:sp>
        <p:nvSpPr>
          <p:cNvPr id="4" name="TextBox 3"/>
          <p:cNvSpPr txBox="1"/>
          <p:nvPr/>
        </p:nvSpPr>
        <p:spPr>
          <a:xfrm>
            <a:off x="3396737" y="5299798"/>
            <a:ext cx="2168434" cy="523220"/>
          </a:xfrm>
          <a:prstGeom prst="rect">
            <a:avLst/>
          </a:prstGeom>
          <a:noFill/>
        </p:spPr>
        <p:txBody>
          <a:bodyPr wrap="square" rtlCol="0">
            <a:spAutoFit/>
          </a:bodyPr>
          <a:lstStyle/>
          <a:p>
            <a:pPr algn="ctr"/>
            <a:r>
              <a:rPr lang="en-NZ" sz="2800" dirty="0" smtClean="0">
                <a:latin typeface="Algerian" panose="04020705040A02060702" pitchFamily="82" charset="0"/>
              </a:rPr>
              <a:t>Baptiste</a:t>
            </a:r>
            <a:endParaRPr lang="en-NZ" dirty="0">
              <a:latin typeface="Algerian" panose="04020705040A02060702" pitchFamily="82" charset="0"/>
            </a:endParaRPr>
          </a:p>
        </p:txBody>
      </p:sp>
      <p:sp>
        <p:nvSpPr>
          <p:cNvPr id="5" name="Right Arrow 4"/>
          <p:cNvSpPr/>
          <p:nvPr/>
        </p:nvSpPr>
        <p:spPr>
          <a:xfrm>
            <a:off x="5396706" y="5430603"/>
            <a:ext cx="927463" cy="2616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756536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78C053-2FD3-644C-97E2-FC0AB5BA9006}"/>
              </a:ext>
            </a:extLst>
          </p:cNvPr>
          <p:cNvSpPr>
            <a:spLocks noGrp="1"/>
          </p:cNvSpPr>
          <p:nvPr>
            <p:ph type="title"/>
          </p:nvPr>
        </p:nvSpPr>
        <p:spPr>
          <a:xfrm>
            <a:off x="578870" y="931961"/>
            <a:ext cx="7849064" cy="1303867"/>
          </a:xfrm>
        </p:spPr>
        <p:txBody>
          <a:bodyPr>
            <a:noAutofit/>
          </a:bodyPr>
          <a:lstStyle/>
          <a:p>
            <a:r>
              <a:rPr lang="en-GB" b="1" dirty="0"/>
              <a:t>Listen to the poem.</a:t>
            </a:r>
            <a:endParaRPr lang="en-US" b="1" dirty="0"/>
          </a:p>
        </p:txBody>
      </p:sp>
      <p:sp>
        <p:nvSpPr>
          <p:cNvPr id="3" name="Content Placeholder 2">
            <a:extLst>
              <a:ext uri="{FF2B5EF4-FFF2-40B4-BE49-F238E27FC236}">
                <a16:creationId xmlns:a16="http://schemas.microsoft.com/office/drawing/2014/main" id="{AFED47D0-A9A8-C649-B948-A82472BD5638}"/>
              </a:ext>
            </a:extLst>
          </p:cNvPr>
          <p:cNvSpPr>
            <a:spLocks noGrp="1"/>
          </p:cNvSpPr>
          <p:nvPr>
            <p:ph idx="1"/>
          </p:nvPr>
        </p:nvSpPr>
        <p:spPr>
          <a:xfrm>
            <a:off x="1810968" y="2893671"/>
            <a:ext cx="5384867" cy="3053035"/>
          </a:xfrm>
        </p:spPr>
        <p:txBody>
          <a:bodyPr>
            <a:normAutofit/>
          </a:bodyPr>
          <a:lstStyle/>
          <a:p>
            <a:pPr marL="0" indent="0" algn="ctr">
              <a:buNone/>
            </a:pPr>
            <a:r>
              <a:rPr lang="en-GB" sz="3200" dirty="0"/>
              <a:t>Who is speaking, and what is the situation?</a:t>
            </a:r>
          </a:p>
          <a:p>
            <a:pPr marL="0" indent="0">
              <a:buNone/>
            </a:pPr>
            <a:endParaRPr lang="en-GB" sz="2800" dirty="0"/>
          </a:p>
          <a:p>
            <a:pPr marL="0" indent="0">
              <a:buNone/>
            </a:pPr>
            <a:endParaRPr lang="en-GB" sz="2800" dirty="0"/>
          </a:p>
          <a:p>
            <a:pPr marL="0" indent="0">
              <a:buNone/>
            </a:pPr>
            <a:endParaRPr lang="en-GB" sz="2800" dirty="0"/>
          </a:p>
        </p:txBody>
      </p:sp>
      <p:pic>
        <p:nvPicPr>
          <p:cNvPr id="4" name="Picture 3">
            <a:extLst>
              <a:ext uri="{FF2B5EF4-FFF2-40B4-BE49-F238E27FC236}">
                <a16:creationId xmlns:a16="http://schemas.microsoft.com/office/drawing/2014/main" id="{BF7AAAA9-3B8F-414E-9912-CE77373665A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254572" y="2825092"/>
            <a:ext cx="977503" cy="812057"/>
          </a:xfrm>
          <a:prstGeom prst="rect">
            <a:avLst/>
          </a:prstGeom>
        </p:spPr>
      </p:pic>
      <p:sp>
        <p:nvSpPr>
          <p:cNvPr id="5" name="Oval Callout 4">
            <a:extLst>
              <a:ext uri="{FF2B5EF4-FFF2-40B4-BE49-F238E27FC236}">
                <a16:creationId xmlns:a16="http://schemas.microsoft.com/office/drawing/2014/main" id="{E9D01EAB-6F5B-7A41-866B-3BAB0D935116}"/>
              </a:ext>
            </a:extLst>
          </p:cNvPr>
          <p:cNvSpPr/>
          <p:nvPr/>
        </p:nvSpPr>
        <p:spPr>
          <a:xfrm>
            <a:off x="838928" y="2893671"/>
            <a:ext cx="862149" cy="743478"/>
          </a:xfrm>
          <a:prstGeom prst="wedgeEllipseCallout">
            <a:avLst>
              <a:gd name="adj1" fmla="val 46521"/>
              <a:gd name="adj2" fmla="val 50446"/>
            </a:avLst>
          </a:prstGeom>
          <a:solidFill>
            <a:srgbClr val="B0C1D4"/>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 name="TextBox 5">
            <a:extLst>
              <a:ext uri="{FF2B5EF4-FFF2-40B4-BE49-F238E27FC236}">
                <a16:creationId xmlns:a16="http://schemas.microsoft.com/office/drawing/2014/main" id="{3B3A8290-B281-E648-8AB0-96277B887C9C}"/>
              </a:ext>
            </a:extLst>
          </p:cNvPr>
          <p:cNvSpPr txBox="1"/>
          <p:nvPr/>
        </p:nvSpPr>
        <p:spPr>
          <a:xfrm>
            <a:off x="949124" y="4667506"/>
            <a:ext cx="7299919" cy="1077218"/>
          </a:xfrm>
          <a:prstGeom prst="rect">
            <a:avLst/>
          </a:prstGeom>
          <a:solidFill>
            <a:schemeClr val="accent4">
              <a:lumMod val="20000"/>
              <a:lumOff val="80000"/>
            </a:schemeClr>
          </a:solidFill>
        </p:spPr>
        <p:txBody>
          <a:bodyPr wrap="square" rtlCol="0">
            <a:spAutoFit/>
          </a:bodyPr>
          <a:lstStyle/>
          <a:p>
            <a:r>
              <a:rPr lang="en-US" sz="3200" i="1" dirty="0"/>
              <a:t>Challenge: </a:t>
            </a:r>
            <a:r>
              <a:rPr lang="en-US" sz="3200" i="1" dirty="0" smtClean="0"/>
              <a:t>Does this remind you of any other Frost poems?</a:t>
            </a:r>
            <a:endParaRPr lang="en-US" sz="3200" i="1" dirty="0"/>
          </a:p>
        </p:txBody>
      </p:sp>
      <p:sp>
        <p:nvSpPr>
          <p:cNvPr id="7" name="TextBox 6"/>
          <p:cNvSpPr txBox="1"/>
          <p:nvPr/>
        </p:nvSpPr>
        <p:spPr>
          <a:xfrm>
            <a:off x="838928" y="1715678"/>
            <a:ext cx="6356907" cy="523220"/>
          </a:xfrm>
          <a:prstGeom prst="rect">
            <a:avLst/>
          </a:prstGeom>
          <a:noFill/>
        </p:spPr>
        <p:txBody>
          <a:bodyPr wrap="square" rtlCol="0">
            <a:spAutoFit/>
          </a:bodyPr>
          <a:lstStyle/>
          <a:p>
            <a:r>
              <a:rPr lang="en-NZ" sz="2800" dirty="0" smtClean="0"/>
              <a:t>This time…</a:t>
            </a:r>
            <a:endParaRPr lang="en-NZ" sz="2800" dirty="0"/>
          </a:p>
        </p:txBody>
      </p:sp>
    </p:spTree>
    <p:extLst>
      <p:ext uri="{BB962C8B-B14F-4D97-AF65-F5344CB8AC3E}">
        <p14:creationId xmlns:p14="http://schemas.microsoft.com/office/powerpoint/2010/main" val="313003909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007287" y="926927"/>
            <a:ext cx="7200900" cy="619069"/>
          </a:xfrm>
          <a:solidFill>
            <a:schemeClr val="accent1">
              <a:lumMod val="20000"/>
              <a:lumOff val="80000"/>
            </a:schemeClr>
          </a:solidFill>
        </p:spPr>
        <p:txBody>
          <a:bodyPr>
            <a:noAutofit/>
          </a:bodyPr>
          <a:lstStyle/>
          <a:p>
            <a:pPr algn="ctr"/>
            <a:r>
              <a:rPr lang="en-US" sz="3000" dirty="0"/>
              <a:t>Speaker and Situation</a:t>
            </a:r>
          </a:p>
        </p:txBody>
      </p:sp>
      <p:sp>
        <p:nvSpPr>
          <p:cNvPr id="4" name="TextBox 3"/>
          <p:cNvSpPr txBox="1"/>
          <p:nvPr/>
        </p:nvSpPr>
        <p:spPr>
          <a:xfrm>
            <a:off x="694069" y="1773970"/>
            <a:ext cx="7827336" cy="4401205"/>
          </a:xfrm>
          <a:prstGeom prst="rect">
            <a:avLst/>
          </a:prstGeom>
          <a:noFill/>
        </p:spPr>
        <p:txBody>
          <a:bodyPr wrap="square" rtlCol="0">
            <a:spAutoFit/>
          </a:bodyPr>
          <a:lstStyle/>
          <a:p>
            <a:r>
              <a:rPr lang="en-NZ" sz="2000" dirty="0" smtClean="0">
                <a:latin typeface="Century Gothic" panose="020B0502020202020204" pitchFamily="34" charset="0"/>
              </a:rPr>
              <a:t>1</a:t>
            </a:r>
            <a:r>
              <a:rPr lang="en-NZ" sz="2000" baseline="30000" dirty="0" smtClean="0">
                <a:latin typeface="Century Gothic" panose="020B0502020202020204" pitchFamily="34" charset="0"/>
              </a:rPr>
              <a:t>st</a:t>
            </a:r>
            <a:r>
              <a:rPr lang="en-NZ" sz="2000" dirty="0" smtClean="0">
                <a:latin typeface="Century Gothic" panose="020B0502020202020204" pitchFamily="34" charset="0"/>
              </a:rPr>
              <a:t> person narrator </a:t>
            </a:r>
            <a:r>
              <a:rPr lang="en-GB" sz="2000" dirty="0" smtClean="0">
                <a:latin typeface="Century Gothic" panose="020B0502020202020204" pitchFamily="34" charset="0"/>
              </a:rPr>
              <a:t>reminisces </a:t>
            </a:r>
            <a:r>
              <a:rPr lang="en-GB" sz="2000" dirty="0">
                <a:latin typeface="Century Gothic" panose="020B0502020202020204" pitchFamily="34" charset="0"/>
              </a:rPr>
              <a:t>about how his lifted axe was once caught on an alder </a:t>
            </a:r>
            <a:r>
              <a:rPr lang="en-GB" sz="2000" dirty="0" smtClean="0">
                <a:latin typeface="Century Gothic" panose="020B0502020202020204" pitchFamily="34" charset="0"/>
              </a:rPr>
              <a:t>branch. </a:t>
            </a:r>
            <a:r>
              <a:rPr lang="en-GB" sz="2000" dirty="0">
                <a:latin typeface="Century Gothic" panose="020B0502020202020204" pitchFamily="34" charset="0"/>
              </a:rPr>
              <a:t>He compares this incident to the moment when Baptiste came up behind him as he was working at the chopping block in his yard.  Baptiste, like the alder branch, caught his axe ‘expertly on the </a:t>
            </a:r>
            <a:r>
              <a:rPr lang="en-GB" sz="2000" dirty="0" smtClean="0">
                <a:latin typeface="Century Gothic" panose="020B0502020202020204" pitchFamily="34" charset="0"/>
              </a:rPr>
              <a:t>rise.’ The </a:t>
            </a:r>
            <a:r>
              <a:rPr lang="en-GB" sz="2000" dirty="0">
                <a:latin typeface="Century Gothic" panose="020B0502020202020204" pitchFamily="34" charset="0"/>
              </a:rPr>
              <a:t>narrator briefly </a:t>
            </a:r>
            <a:r>
              <a:rPr lang="en-GB" sz="2000" dirty="0" smtClean="0">
                <a:latin typeface="Century Gothic" panose="020B0502020202020204" pitchFamily="34" charset="0"/>
              </a:rPr>
              <a:t>wonders </a:t>
            </a:r>
            <a:r>
              <a:rPr lang="en-GB" sz="2000" dirty="0">
                <a:latin typeface="Century Gothic" panose="020B0502020202020204" pitchFamily="34" charset="0"/>
              </a:rPr>
              <a:t>about the reason for Baptiste’s visit, considering he might want to complain about something. </a:t>
            </a:r>
            <a:r>
              <a:rPr lang="en-GB" sz="2000" dirty="0" smtClean="0">
                <a:latin typeface="Century Gothic" panose="020B0502020202020204" pitchFamily="34" charset="0"/>
              </a:rPr>
              <a:t>But Baptiste is concerned about the quality of the narrator’s </a:t>
            </a:r>
            <a:r>
              <a:rPr lang="en-GB" sz="2000" dirty="0" err="1" smtClean="0">
                <a:latin typeface="Century Gothic" panose="020B0502020202020204" pitchFamily="34" charset="0"/>
              </a:rPr>
              <a:t>ax</a:t>
            </a:r>
            <a:r>
              <a:rPr lang="en-GB" sz="2000" dirty="0" smtClean="0">
                <a:latin typeface="Century Gothic" panose="020B0502020202020204" pitchFamily="34" charset="0"/>
              </a:rPr>
              <a:t>-helve. Baptiste invites the narrator to his home where he whittles the narrator a new </a:t>
            </a:r>
            <a:r>
              <a:rPr lang="en-GB" sz="2000" dirty="0" err="1" smtClean="0">
                <a:latin typeface="Century Gothic" panose="020B0502020202020204" pitchFamily="34" charset="0"/>
              </a:rPr>
              <a:t>ax</a:t>
            </a:r>
            <a:r>
              <a:rPr lang="en-GB" sz="2000" dirty="0" smtClean="0">
                <a:latin typeface="Century Gothic" panose="020B0502020202020204" pitchFamily="34" charset="0"/>
              </a:rPr>
              <a:t>-helve. The speaker meets Baptiste’s wife who can’t “spick too much </a:t>
            </a:r>
            <a:r>
              <a:rPr lang="en-GB" sz="2000" dirty="0" err="1" smtClean="0">
                <a:latin typeface="Century Gothic" panose="020B0502020202020204" pitchFamily="34" charset="0"/>
              </a:rPr>
              <a:t>Henglish</a:t>
            </a:r>
            <a:r>
              <a:rPr lang="en-GB" sz="2000" dirty="0" smtClean="0">
                <a:latin typeface="Century Gothic" panose="020B0502020202020204" pitchFamily="34" charset="0"/>
              </a:rPr>
              <a:t>,” and while Baptiste whittles he and the speaker discuss education. The poem ends with Baptiste standing the helve upright and admiring his work.</a:t>
            </a:r>
            <a:endParaRPr lang="en-NZ" sz="2400" dirty="0">
              <a:latin typeface="Century Gothic" panose="020B0502020202020204" pitchFamily="34" charset="0"/>
            </a:endParaRPr>
          </a:p>
        </p:txBody>
      </p:sp>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114938" y="802518"/>
            <a:ext cx="977503" cy="812057"/>
          </a:xfrm>
          <a:prstGeom prst="rect">
            <a:avLst/>
          </a:prstGeom>
        </p:spPr>
      </p:pic>
      <p:sp>
        <p:nvSpPr>
          <p:cNvPr id="6" name="Oval Callout 5"/>
          <p:cNvSpPr/>
          <p:nvPr/>
        </p:nvSpPr>
        <p:spPr>
          <a:xfrm>
            <a:off x="1193390" y="802518"/>
            <a:ext cx="862149" cy="743478"/>
          </a:xfrm>
          <a:prstGeom prst="wedgeEllipseCallout">
            <a:avLst>
              <a:gd name="adj1" fmla="val 46521"/>
              <a:gd name="adj2" fmla="val 50446"/>
            </a:avLst>
          </a:prstGeom>
          <a:solidFill>
            <a:srgbClr val="B0C1D4"/>
          </a:solid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0656252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BB6B2DF-F01E-C845-8232-42D6A8D00FE5}"/>
              </a:ext>
            </a:extLst>
          </p:cNvPr>
          <p:cNvSpPr txBox="1"/>
          <p:nvPr/>
        </p:nvSpPr>
        <p:spPr>
          <a:xfrm>
            <a:off x="847718" y="711628"/>
            <a:ext cx="7612888" cy="4955203"/>
          </a:xfrm>
          <a:prstGeom prst="rect">
            <a:avLst/>
          </a:prstGeom>
          <a:noFill/>
        </p:spPr>
        <p:txBody>
          <a:bodyPr wrap="square" rtlCol="0">
            <a:spAutoFit/>
          </a:bodyPr>
          <a:lstStyle/>
          <a:p>
            <a:r>
              <a:rPr lang="en-US" sz="2800" b="1" dirty="0" smtClean="0">
                <a:latin typeface="Century Gothic" panose="020B0502020202020204" pitchFamily="34" charset="0"/>
              </a:rPr>
              <a:t>Wider Context</a:t>
            </a:r>
          </a:p>
          <a:p>
            <a:endParaRPr lang="en-US" sz="2400" b="1" dirty="0" smtClean="0"/>
          </a:p>
          <a:p>
            <a:pPr marL="342900" indent="-342900">
              <a:buFont typeface="Arial" panose="020B0604020202020204" pitchFamily="34" charset="0"/>
              <a:buChar char="•"/>
            </a:pPr>
            <a:r>
              <a:rPr lang="en-GB" sz="2400" dirty="0">
                <a:latin typeface="Century Gothic" panose="020B0502020202020204" pitchFamily="34" charset="0"/>
                <a:cs typeface="Arial" pitchFamily="34" charset="0"/>
              </a:rPr>
              <a:t>In the early part of the 20</a:t>
            </a:r>
            <a:r>
              <a:rPr lang="en-GB" sz="2400" baseline="30000" dirty="0">
                <a:latin typeface="Century Gothic" panose="020B0502020202020204" pitchFamily="34" charset="0"/>
                <a:cs typeface="Arial" pitchFamily="34" charset="0"/>
              </a:rPr>
              <a:t>th</a:t>
            </a:r>
            <a:r>
              <a:rPr lang="en-GB" sz="2400" dirty="0">
                <a:latin typeface="Century Gothic" panose="020B0502020202020204" pitchFamily="34" charset="0"/>
                <a:cs typeface="Arial" pitchFamily="34" charset="0"/>
              </a:rPr>
              <a:t> century, there was enormous controversy about the influx of French Canadians into New England and their refusal to assimilate into American schools and speak English. </a:t>
            </a:r>
            <a:endParaRPr lang="en-GB" sz="2400" dirty="0" smtClean="0">
              <a:latin typeface="Century Gothic" panose="020B0502020202020204" pitchFamily="34" charset="0"/>
              <a:cs typeface="Arial"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cs typeface="Arial" pitchFamily="34" charset="0"/>
              </a:rPr>
              <a:t>There </a:t>
            </a:r>
            <a:r>
              <a:rPr lang="en-GB" sz="2400" dirty="0">
                <a:latin typeface="Century Gothic" panose="020B0502020202020204" pitchFamily="34" charset="0"/>
                <a:cs typeface="Arial" pitchFamily="34" charset="0"/>
              </a:rPr>
              <a:t>were questions about the isolation and independence of French Canadian immigrant communities. </a:t>
            </a:r>
            <a:endParaRPr lang="en-GB" sz="2400" dirty="0" smtClean="0">
              <a:latin typeface="Century Gothic" panose="020B0502020202020204" pitchFamily="34" charset="0"/>
              <a:cs typeface="Arial" pitchFamily="34" charset="0"/>
            </a:endParaRPr>
          </a:p>
          <a:p>
            <a:pPr marL="342900" indent="-342900">
              <a:buFont typeface="Arial" panose="020B0604020202020204" pitchFamily="34" charset="0"/>
              <a:buChar char="•"/>
            </a:pPr>
            <a:r>
              <a:rPr lang="en-GB" sz="2400" dirty="0" smtClean="0">
                <a:latin typeface="Century Gothic" panose="020B0502020202020204" pitchFamily="34" charset="0"/>
                <a:cs typeface="Arial" pitchFamily="34" charset="0"/>
              </a:rPr>
              <a:t>French </a:t>
            </a:r>
            <a:r>
              <a:rPr lang="en-GB" sz="2400" dirty="0">
                <a:latin typeface="Century Gothic" panose="020B0502020202020204" pitchFamily="34" charset="0"/>
                <a:cs typeface="Arial" pitchFamily="34" charset="0"/>
              </a:rPr>
              <a:t>Canadians were regarded as an ethnic minority in New England. </a:t>
            </a:r>
            <a:endParaRPr lang="en-GB" sz="2400" dirty="0" smtClean="0">
              <a:latin typeface="Century Gothic" panose="020B0502020202020204" pitchFamily="34" charset="0"/>
              <a:cs typeface="Arial" pitchFamily="34" charset="0"/>
            </a:endParaRPr>
          </a:p>
          <a:p>
            <a:r>
              <a:rPr lang="en-GB" sz="2400" dirty="0" smtClean="0">
                <a:latin typeface="Century Gothic" panose="020B0502020202020204" pitchFamily="34" charset="0"/>
                <a:cs typeface="Arial" pitchFamily="34" charset="0"/>
              </a:rPr>
              <a:t>(</a:t>
            </a:r>
            <a:r>
              <a:rPr lang="en-GB" sz="2400" dirty="0" err="1">
                <a:latin typeface="Century Gothic" panose="020B0502020202020204" pitchFamily="34" charset="0"/>
                <a:cs typeface="Arial" pitchFamily="34" charset="0"/>
              </a:rPr>
              <a:t>Faggen</a:t>
            </a:r>
            <a:r>
              <a:rPr lang="en-GB" sz="2400" dirty="0">
                <a:latin typeface="Century Gothic" panose="020B0502020202020204" pitchFamily="34" charset="0"/>
                <a:cs typeface="Arial" pitchFamily="34" charset="0"/>
              </a:rPr>
              <a:t>, 2008, p.70).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8609" y="134332"/>
            <a:ext cx="1444090" cy="2021727"/>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5900"/>
          <a:stretch/>
        </p:blipFill>
        <p:spPr>
          <a:xfrm>
            <a:off x="6895109" y="5070248"/>
            <a:ext cx="2087590" cy="1709802"/>
          </a:xfrm>
          <a:prstGeom prst="rect">
            <a:avLst/>
          </a:prstGeom>
        </p:spPr>
      </p:pic>
    </p:spTree>
    <p:extLst>
      <p:ext uri="{BB962C8B-B14F-4D97-AF65-F5344CB8AC3E}">
        <p14:creationId xmlns:p14="http://schemas.microsoft.com/office/powerpoint/2010/main" val="15445623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ppt/theme/theme2.xml><?xml version="1.0" encoding="utf-8"?>
<a:theme xmlns:a="http://schemas.openxmlformats.org/drawingml/2006/main" name="1_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CDCC2B4B8DE754E9C4092DEAD1DEC7C" ma:contentTypeVersion="7" ma:contentTypeDescription="Create a new document." ma:contentTypeScope="" ma:versionID="aaac694130d6af04aa3a565d10c24928">
  <xsd:schema xmlns:xsd="http://www.w3.org/2001/XMLSchema" xmlns:xs="http://www.w3.org/2001/XMLSchema" xmlns:p="http://schemas.microsoft.com/office/2006/metadata/properties" xmlns:ns2="c5ae15e9-9fba-4817-b47b-997a3c07b473" xmlns:ns3="7cf478a7-6fc7-4519-8a22-a90d4d89b272" targetNamespace="http://schemas.microsoft.com/office/2006/metadata/properties" ma:root="true" ma:fieldsID="a2dc60ad0cbc5ee1a343ab92c6ed1f28" ns2:_="" ns3:_="">
    <xsd:import namespace="c5ae15e9-9fba-4817-b47b-997a3c07b473"/>
    <xsd:import namespace="7cf478a7-6fc7-4519-8a22-a90d4d89b272"/>
    <xsd:element name="properties">
      <xsd:complexType>
        <xsd:sequence>
          <xsd:element name="documentManagement">
            <xsd:complexType>
              <xsd:all>
                <xsd:element ref="ns2:X" minOccurs="0"/>
                <xsd:element ref="ns2:Y" minOccurs="0"/>
                <xsd:element ref="ns2:Number" minOccurs="0"/>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ae15e9-9fba-4817-b47b-997a3c07b473" elementFormDefault="qualified">
    <xsd:import namespace="http://schemas.microsoft.com/office/2006/documentManagement/types"/>
    <xsd:import namespace="http://schemas.microsoft.com/office/infopath/2007/PartnerControls"/>
    <xsd:element name="X" ma:index="8" nillable="true" ma:displayName="X" ma:internalName="X">
      <xsd:simpleType>
        <xsd:restriction base="dms:Number"/>
      </xsd:simpleType>
    </xsd:element>
    <xsd:element name="Y" ma:index="9" nillable="true" ma:displayName="Y" ma:format="DateOnly" ma:internalName="Y">
      <xsd:simpleType>
        <xsd:restriction base="dms:DateTime"/>
      </xsd:simpleType>
    </xsd:element>
    <xsd:element name="Number" ma:index="10" nillable="true" ma:displayName="Number" ma:internalName="Number">
      <xsd:simpleType>
        <xsd:restriction base="dms:Number"/>
      </xsd:simpleType>
    </xsd:element>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cf478a7-6fc7-4519-8a22-a90d4d89b272"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X xmlns="c5ae15e9-9fba-4817-b47b-997a3c07b473" xsi:nil="true"/>
    <Y xmlns="c5ae15e9-9fba-4817-b47b-997a3c07b473" xsi:nil="true"/>
    <Number xmlns="c5ae15e9-9fba-4817-b47b-997a3c07b473">9</Numb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42938DF-A70A-4631-AA91-AF51D7875F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ae15e9-9fba-4817-b47b-997a3c07b473"/>
    <ds:schemaRef ds:uri="7cf478a7-6fc7-4519-8a22-a90d4d89b2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2B0B4-CD32-48FE-9BB4-C89B05039CE1}">
  <ds:schemaRefs>
    <ds:schemaRef ds:uri="7cf478a7-6fc7-4519-8a22-a90d4d89b272"/>
    <ds:schemaRef ds:uri="http://schemas.microsoft.com/office/2006/documentManagement/types"/>
    <ds:schemaRef ds:uri="http://schemas.microsoft.com/office/2006/metadata/properties"/>
    <ds:schemaRef ds:uri="http://purl.org/dc/elements/1.1/"/>
    <ds:schemaRef ds:uri="c5ae15e9-9fba-4817-b47b-997a3c07b473"/>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01E72845-A6C3-499B-9A6F-B61C3F43CF2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Organic</Template>
  <TotalTime>3258</TotalTime>
  <Words>2248</Words>
  <Application>Microsoft Office PowerPoint</Application>
  <PresentationFormat>On-screen Show (4:3)</PresentationFormat>
  <Paragraphs>285</Paragraphs>
  <Slides>35</Slides>
  <Notes>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Algerian</vt:lpstr>
      <vt:lpstr>Arial</vt:lpstr>
      <vt:lpstr>Calibri</vt:lpstr>
      <vt:lpstr>Century Gothic</vt:lpstr>
      <vt:lpstr>Times New Roman</vt:lpstr>
      <vt:lpstr>Wingdings</vt:lpstr>
      <vt:lpstr>Organic</vt:lpstr>
      <vt:lpstr>1_Organic</vt:lpstr>
      <vt:lpstr>PowerPoint Presentation</vt:lpstr>
      <vt:lpstr>PowerPoint Presentation</vt:lpstr>
      <vt:lpstr>“The Ax-helve”</vt:lpstr>
      <vt:lpstr>Useful vocabulary for this poem Copy these words down somewhere on the same page as the poem.</vt:lpstr>
      <vt:lpstr>PowerPoint Presentation</vt:lpstr>
      <vt:lpstr>Listen to the poem.</vt:lpstr>
      <vt:lpstr>Listen to the poem.</vt:lpstr>
      <vt:lpstr>Speaker and Situation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Ax-helve”</vt:lpstr>
      <vt:lpstr>Useful vocabulary for this poem Copy these words down somewhere on the same page as the poem.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Linking to previous learning</vt:lpstr>
      <vt:lpstr>PowerPoint Presentation</vt:lpstr>
      <vt:lpstr>PowerPoint Presentation</vt:lpstr>
      <vt:lpstr>PowerPoint Presentation</vt:lpstr>
      <vt:lpstr>“The Ax-Helve” – studied!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“Mowing”</dc:title>
  <dc:creator>Miss H Pattison</dc:creator>
  <cp:lastModifiedBy>Miss H Pattison</cp:lastModifiedBy>
  <cp:revision>182</cp:revision>
  <dcterms:created xsi:type="dcterms:W3CDTF">2018-01-26T00:52:38Z</dcterms:created>
  <dcterms:modified xsi:type="dcterms:W3CDTF">2018-10-24T19:21:16Z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0x0101004CDCC2B4B8DE754E9C4092DEAD1DEC7C</vt:lpwstr>
  </property>
</Properties>
</file>